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0" r:id="rId4"/>
    <p:sldId id="269" r:id="rId5"/>
    <p:sldId id="258" r:id="rId6"/>
    <p:sldId id="259" r:id="rId7"/>
    <p:sldId id="270" r:id="rId8"/>
    <p:sldId id="272" r:id="rId9"/>
    <p:sldId id="273" r:id="rId10"/>
    <p:sldId id="275" r:id="rId11"/>
    <p:sldId id="276" r:id="rId12"/>
    <p:sldId id="277" r:id="rId13"/>
    <p:sldId id="280" r:id="rId14"/>
    <p:sldId id="281" r:id="rId15"/>
    <p:sldId id="282" r:id="rId16"/>
    <p:sldId id="283" r:id="rId17"/>
    <p:sldId id="284" r:id="rId18"/>
    <p:sldId id="286" r:id="rId19"/>
    <p:sldId id="285" r:id="rId20"/>
    <p:sldId id="287" r:id="rId21"/>
    <p:sldId id="290" r:id="rId22"/>
    <p:sldId id="288" r:id="rId23"/>
    <p:sldId id="289" r:id="rId24"/>
    <p:sldId id="292" r:id="rId25"/>
    <p:sldId id="291" r:id="rId26"/>
    <p:sldId id="279" r:id="rId27"/>
    <p:sldId id="278" r:id="rId28"/>
    <p:sldId id="293" r:id="rId29"/>
    <p:sldId id="294" r:id="rId30"/>
    <p:sldId id="297" r:id="rId31"/>
    <p:sldId id="298" r:id="rId32"/>
    <p:sldId id="301" r:id="rId33"/>
    <p:sldId id="302" r:id="rId34"/>
    <p:sldId id="300" r:id="rId35"/>
    <p:sldId id="296" r:id="rId36"/>
    <p:sldId id="306" r:id="rId37"/>
    <p:sldId id="307" r:id="rId38"/>
    <p:sldId id="310" r:id="rId39"/>
    <p:sldId id="308" r:id="rId40"/>
    <p:sldId id="311" r:id="rId41"/>
    <p:sldId id="309" r:id="rId42"/>
    <p:sldId id="312" r:id="rId43"/>
    <p:sldId id="295" r:id="rId44"/>
    <p:sldId id="303" r:id="rId45"/>
    <p:sldId id="304" r:id="rId46"/>
    <p:sldId id="305" r:id="rId4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94670"/>
  </p:normalViewPr>
  <p:slideViewPr>
    <p:cSldViewPr snapToGrid="0" snapToObjects="1" showGuides="1">
      <p:cViewPr varScale="1">
        <p:scale>
          <a:sx n="104" d="100"/>
          <a:sy n="104" d="100"/>
        </p:scale>
        <p:origin x="240" y="2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59" d="100"/>
          <a:sy n="159" d="100"/>
        </p:scale>
        <p:origin x="156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3CCD2-190D-1149-ABA7-49317FEF85C9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CD8C5-8AC8-7541-85DC-0C2E0A305A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117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CD8C5-8AC8-7541-85DC-0C2E0A305AE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74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C250C5-E322-A04C-ACD5-F8E3B47B5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721348-0E74-B043-AD36-55DB240AC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ECD74E-AAC6-6B48-9D51-57D22675F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6C54F9-19A5-EB47-9CED-65D48E5D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F16BC1-0E51-0B4B-AE4A-E55A91397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62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91C87D-A4C9-9C41-BD57-5114992DA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7DA406-250F-1C48-94E0-DDE85B6CC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1068FF-2636-4541-A0BA-CCBEB6BB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23D1B8-8392-F341-9BEB-1B18A2A8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E3A01A-9348-4845-BF91-A3BB4857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16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DE350F2-A47B-2044-B966-D07305C2E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6B9ABA-E63F-664F-B8E6-7C76537C8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DD37D8-35EE-AE43-BA4D-4864BD54A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3E58DE-3176-A14D-9A51-27741738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32F58D-1692-F94F-A000-CA852105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29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61B63B-50A3-4444-8A85-81B0A66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124CF5-78FB-0745-9BA9-4DF12822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E57501-D709-624D-8FE2-3EA9F872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6D87BD-B6F4-D848-B1FA-61F9F3BF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400FC1-00F7-A04B-A986-37166900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52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CAF49B-5621-C34D-9C16-E71BFAA1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488291-3655-8442-921E-F0D71D7BF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8E0955-3C38-AD4E-AAD9-75C2C21BF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772FA4-DCA5-9E48-A614-1CF1BE71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A6BAA4-875D-AD44-9D08-874B6129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628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45E815-4030-5F41-95E5-DA287CC6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99FC07-ED06-D649-936C-B78BBB122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E4E27F-EEDF-D546-B1CC-4930121E1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7BEDCA-C1EC-624D-BBD3-E6BA59B8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32EE4C-C248-0244-A2BD-0B6E372FF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D26980-FA44-5946-9F60-226EB879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94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4C7A55-1F7A-5F48-9677-75DAA398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CDD931-29AF-CB4A-A4E6-6417AA50C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67D93BB-55CD-D344-A919-1A40D7C22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C42CC4F-B386-4746-A6E8-324F9A1CD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7818101-BA78-7449-9803-FF25FD380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0BD4695-6E2F-A743-93C4-631C0695B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C0BDC00-F049-D146-9486-D1F6482A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161F526-40CF-E340-B181-6517793E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27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79786F-92F3-AA4E-956A-C77EA0F8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85F7A2-7327-974B-9330-848827FA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431E64-A173-6646-BA87-FE9E883C8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AF5EAA-6907-7849-BEED-3D7134DB0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10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D8EBC2A-2577-B54D-905B-64609D51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3F13C00-2B7C-914B-BBF7-C41906E7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AD4648-7527-C747-A0C8-5A1D31266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88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39582-4492-E244-8DDC-DE293F003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FEF627-0FBB-604D-B645-712CC634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6B85A4-CB23-B644-8852-4E1F59D8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B5A031-4A10-6044-BCCD-0CFB9DEA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B67CCF8-D2D0-B740-B495-5AD46EDD8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D32536-536D-0B45-B867-983508C2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7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3AA2EE-A58F-F846-87AC-198DD444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989F228-9883-A74B-9B18-81EB0F18D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8943791-051C-E144-9354-67573472B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5C65780-9C91-3C46-B241-E8E51071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EBDC0E-25C6-924B-922C-7093A5D2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C15148-C34F-3B4A-A48F-2CCB1515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2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E78D03D-D0D3-E246-8B3A-0DB4DD25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3DD3D4-2D6A-4A46-ABE6-1B707F6EA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3B4B5B-EC4E-514F-BD55-0B227EB59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A034B-0220-9B47-B251-F1F6E195DB17}" type="datetimeFigureOut">
              <a:rPr lang="it-IT" smtClean="0"/>
              <a:t>03/04/24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D6693C-E54C-7D4D-9827-B93837330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2671E-6EE0-BD44-9B08-000D70300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C3F92-A010-3D47-953B-517E147828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8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81579-A422-394C-A299-A7C41A51E0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999015A-989E-A647-BE9B-BA101AB8B9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2CFE09A-D70F-FA4F-92CF-7DB6D711F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923A8E4-7F3F-D54B-9B60-1D25B0207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241161"/>
            <a:ext cx="4081058" cy="259491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8F5172D-FC92-BC4C-A3EC-A5D0189FCEA7}"/>
              </a:ext>
            </a:extLst>
          </p:cNvPr>
          <p:cNvSpPr txBox="1"/>
          <p:nvPr/>
        </p:nvSpPr>
        <p:spPr>
          <a:xfrm>
            <a:off x="1945548" y="5349875"/>
            <a:ext cx="8918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/>
                </a:solidFill>
              </a:rPr>
              <a:t>RELAZIONE E SLIDE  DEL CONSIGLIERE DI AMMINISTRAZIONE MASSIMO  CORRERA</a:t>
            </a:r>
          </a:p>
          <a:p>
            <a:pPr algn="ctr"/>
            <a:r>
              <a:rPr lang="it-IT" sz="2000" b="1" dirty="0">
                <a:solidFill>
                  <a:schemeClr val="accent1"/>
                </a:solidFill>
              </a:rPr>
              <a:t>Al convegno </a:t>
            </a:r>
            <a:r>
              <a:rPr lang="it-IT" sz="2000" b="1" dirty="0" err="1">
                <a:solidFill>
                  <a:schemeClr val="accent1"/>
                </a:solidFill>
              </a:rPr>
              <a:t>Cosmed</a:t>
            </a:r>
            <a:r>
              <a:rPr lang="it-IT" sz="2000" b="1" dirty="0">
                <a:solidFill>
                  <a:schemeClr val="accent1"/>
                </a:solidFill>
              </a:rPr>
              <a:t> del 28 marzo 2024</a:t>
            </a:r>
          </a:p>
        </p:txBody>
      </p:sp>
    </p:spTree>
    <p:extLst>
      <p:ext uri="{BB962C8B-B14F-4D97-AF65-F5344CB8AC3E}">
        <p14:creationId xmlns:p14="http://schemas.microsoft.com/office/powerpoint/2010/main" val="1035496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BF84C5-2F54-4346-98D9-0F9D93895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287"/>
            <a:ext cx="12192000" cy="55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79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354E21-CD0F-0144-A62D-3E4167FD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384"/>
            <a:ext cx="12192000" cy="56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21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3603F48-DF2D-5A4E-A1FF-C0487D23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96"/>
            <a:ext cx="12192000" cy="64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79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283C97-19A5-0D46-BDB1-0F428A944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" y="0"/>
            <a:ext cx="12183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55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E1463D-0575-AC44-906D-137F58361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243"/>
            <a:ext cx="12192000" cy="615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64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CDA8D68-F946-444D-86A6-1DB75787E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277"/>
            <a:ext cx="12192000" cy="52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00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140BC4-5EBC-3344-9EDA-24681F179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42" y="0"/>
            <a:ext cx="117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3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4D85F0-E5C1-7646-BDA0-7CD647394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429"/>
            <a:ext cx="12192000" cy="535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67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44CBD52-F004-5540-A762-98DFF790B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24" y="0"/>
            <a:ext cx="11498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31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E39CAE3-3729-7346-A395-0CD81ACE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3"/>
            <a:ext cx="12192000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65F98-085D-8A4C-BCF8-F54665343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IL FONDO PERSEO SIRIO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AC0CE20-0A57-344A-871A-FF72E524C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990" y="1825625"/>
            <a:ext cx="7886020" cy="4351338"/>
          </a:xfrm>
        </p:spPr>
      </p:pic>
    </p:spTree>
    <p:extLst>
      <p:ext uri="{BB962C8B-B14F-4D97-AF65-F5344CB8AC3E}">
        <p14:creationId xmlns:p14="http://schemas.microsoft.com/office/powerpoint/2010/main" val="1385694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8ABAD0D-E40B-AD41-AF7F-BC8E85F87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1104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9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9ADAAB-C12D-4746-8828-E7A0A7E2F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9278"/>
            <a:ext cx="12192000" cy="35571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800858-1555-3542-ADE1-30C509B4723E}"/>
              </a:ext>
            </a:extLst>
          </p:cNvPr>
          <p:cNvSpPr txBox="1"/>
          <p:nvPr/>
        </p:nvSpPr>
        <p:spPr>
          <a:xfrm>
            <a:off x="3052118" y="864972"/>
            <a:ext cx="6932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accent1"/>
                </a:solidFill>
              </a:rPr>
              <a:t>I COSTI A CONFRONTO</a:t>
            </a:r>
          </a:p>
        </p:txBody>
      </p:sp>
    </p:spTree>
    <p:extLst>
      <p:ext uri="{BB962C8B-B14F-4D97-AF65-F5344CB8AC3E}">
        <p14:creationId xmlns:p14="http://schemas.microsoft.com/office/powerpoint/2010/main" val="421352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41A8B0A-CC3E-C048-97BA-0DE323C58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54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1B91C4-9CED-CE40-B60E-2CDA50783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6864"/>
            <a:ext cx="12192000" cy="380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75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27C8BD0-7992-304B-81DD-DB8A025FB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73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44B6187-EAA2-2F47-AFD3-0A5D95C19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645"/>
            <a:ext cx="12192000" cy="65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31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867E2E1-99DD-8648-8149-50A8512A8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3" y="0"/>
            <a:ext cx="12102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14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1291D0-19A9-DE40-BB35-6F09C0A4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" y="0"/>
            <a:ext cx="12182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04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59255AF-22CB-0A44-A4F5-9B8CE3D63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19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00D0BB9-9E21-294F-80DD-9F20DDCA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87"/>
            <a:ext cx="12192000" cy="65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2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FA766CC-A0DF-1F4C-B91B-0FFF279A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318"/>
            <a:ext cx="12192000" cy="63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67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C6E8CA6-FD30-4E4F-BB56-853F207FF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80"/>
            <a:ext cx="12192000" cy="65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58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F19399B-845F-FA43-AB92-4E6BC660D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" y="0"/>
            <a:ext cx="12171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73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9440E3-1BFA-DC4D-B1E9-458054D80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644"/>
            <a:ext cx="12192000" cy="52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40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B46FA7-3C42-1E42-A920-70EE14F08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683"/>
            <a:ext cx="12192000" cy="54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95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1C4D6D9-3BAE-964D-A8FF-D0C8CDAF2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" y="0"/>
            <a:ext cx="12187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16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531078F-9A2C-EE4D-921D-D9EFBA452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681"/>
            <a:ext cx="12192000" cy="62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63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8F5A5B-18B8-724E-910F-96A49D38D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848"/>
            <a:ext cx="12192000" cy="64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87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F9B659-E236-4646-8DCC-038B35FF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7" y="0"/>
            <a:ext cx="12056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32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4DB290-4C94-B44A-AEB6-E8D377390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044"/>
            <a:ext cx="12192000" cy="548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419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2A0EC57-9D9C-5A43-9E12-0D12C1C7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733"/>
            <a:ext cx="12192000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16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0CBEA6C-295E-EC42-9082-161534CC4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78" y="0"/>
            <a:ext cx="11002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20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690FF-1EBD-F642-8B05-1DCFD5195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mbria" panose="02040503050406030204" pitchFamily="18" charset="0"/>
              </a:rPr>
              <a:t>Le prestazioni al Pensionamento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02728C-5E23-454F-BFA9-DB18D8958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254" y="1825625"/>
            <a:ext cx="94405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>
                <a:solidFill>
                  <a:srgbClr val="002060"/>
                </a:solidFill>
              </a:rPr>
              <a:t>Al momento del pensionamento è possibile riscuotere la prestazione previdenziale con almeno di 5 anni di anzianità contributiva.</a:t>
            </a:r>
          </a:p>
          <a:p>
            <a:pPr marL="0" indent="0">
              <a:buNone/>
            </a:pPr>
            <a:r>
              <a:rPr lang="it-IT" sz="2000" b="1" dirty="0">
                <a:solidFill>
                  <a:srgbClr val="002060"/>
                </a:solidFill>
              </a:rPr>
              <a:t>Il lavoratore può scegliere di riscuotere:</a:t>
            </a:r>
          </a:p>
          <a:p>
            <a:r>
              <a:rPr lang="it-IT" sz="2000" b="1" dirty="0">
                <a:solidFill>
                  <a:srgbClr val="002060"/>
                </a:solidFill>
              </a:rPr>
              <a:t>Rendita vitalizia (100%)</a:t>
            </a:r>
          </a:p>
          <a:p>
            <a:r>
              <a:rPr lang="it-IT" sz="2000" dirty="0">
                <a:solidFill>
                  <a:srgbClr val="002060"/>
                </a:solidFill>
              </a:rPr>
              <a:t>Non meno del </a:t>
            </a:r>
            <a:r>
              <a:rPr lang="it-IT" sz="2000" b="1" dirty="0">
                <a:solidFill>
                  <a:srgbClr val="002060"/>
                </a:solidFill>
              </a:rPr>
              <a:t>50% rendita</a:t>
            </a:r>
            <a:r>
              <a:rPr lang="it-IT" sz="2000" dirty="0">
                <a:solidFill>
                  <a:srgbClr val="002060"/>
                </a:solidFill>
              </a:rPr>
              <a:t> e non più del </a:t>
            </a:r>
            <a:r>
              <a:rPr lang="it-IT" sz="2000" b="1" dirty="0">
                <a:solidFill>
                  <a:srgbClr val="002060"/>
                </a:solidFill>
              </a:rPr>
              <a:t>50% capitale</a:t>
            </a:r>
          </a:p>
          <a:p>
            <a:r>
              <a:rPr lang="it-IT" sz="2000" dirty="0">
                <a:solidFill>
                  <a:srgbClr val="002060"/>
                </a:solidFill>
              </a:rPr>
              <a:t>Tutto in </a:t>
            </a:r>
            <a:r>
              <a:rPr lang="it-IT" sz="2000" b="1" dirty="0">
                <a:solidFill>
                  <a:srgbClr val="002060"/>
                </a:solidFill>
              </a:rPr>
              <a:t>unica soluzione</a:t>
            </a:r>
          </a:p>
          <a:p>
            <a:pPr marL="914400" lvl="2" indent="0">
              <a:buNone/>
            </a:pPr>
            <a:r>
              <a:rPr lang="it-IT" sz="1200" b="1" dirty="0">
                <a:solidFill>
                  <a:srgbClr val="002060"/>
                </a:solidFill>
              </a:rPr>
              <a:t>- </a:t>
            </a:r>
            <a:r>
              <a:rPr lang="it-IT" dirty="0">
                <a:solidFill>
                  <a:srgbClr val="002060"/>
                </a:solidFill>
              </a:rPr>
              <a:t>Pensionamento senza possedere i requisiti per la rendita complementare (Riscatto agevolato)</a:t>
            </a:r>
          </a:p>
          <a:p>
            <a:pPr marL="914400" lvl="2" indent="0">
              <a:buNone/>
            </a:pPr>
            <a:r>
              <a:rPr lang="it-IT" dirty="0">
                <a:solidFill>
                  <a:srgbClr val="002060"/>
                </a:solidFill>
              </a:rPr>
              <a:t>- In caso di rendita inferiore all’assegno sociale (€ 5.983,64 annui pari a € 460,28 x 13 mensilità)</a:t>
            </a:r>
          </a:p>
        </p:txBody>
      </p:sp>
    </p:spTree>
    <p:extLst>
      <p:ext uri="{BB962C8B-B14F-4D97-AF65-F5344CB8AC3E}">
        <p14:creationId xmlns:p14="http://schemas.microsoft.com/office/powerpoint/2010/main" val="2609823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68A8E75-B39B-0440-83F7-CFA16443F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7"/>
            <a:ext cx="12192000" cy="55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75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E7323-485A-6F4B-AD05-44E2B982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53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Le rendite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5B86500-E948-004C-9FBC-B528B178E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090" y="1161536"/>
            <a:ext cx="9763288" cy="5426868"/>
          </a:xfrm>
        </p:spPr>
      </p:pic>
    </p:spTree>
    <p:extLst>
      <p:ext uri="{BB962C8B-B14F-4D97-AF65-F5344CB8AC3E}">
        <p14:creationId xmlns:p14="http://schemas.microsoft.com/office/powerpoint/2010/main" val="3320400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3C8A98-EC0E-E049-A086-CCF2B10D2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"/>
            <a:ext cx="12192000" cy="68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06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0CBE12-4857-634D-B789-64C27051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097" y="0"/>
            <a:ext cx="5729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74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FE0A5BA-8BC6-214E-A1A6-2D89016D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10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B442399-9AA7-7F4E-A2E5-55B5B4E5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241" y="0"/>
            <a:ext cx="6191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78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D5A484-4217-4C42-89C7-877E1C8D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82" y="0"/>
            <a:ext cx="11499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8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7B39631-68A3-AD45-924A-E3D0636EC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06"/>
            <a:ext cx="12192000" cy="672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01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B69D5A9-8CA3-4647-898C-123DB2026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57"/>
            <a:ext cx="12192000" cy="67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84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FE4C42-EEEE-FC4A-B469-17D29E88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95"/>
            <a:ext cx="12192000" cy="663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1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5C9519-A6FD-1749-96F8-4E5B3FC8D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43"/>
            <a:ext cx="12192000" cy="66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41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113</Words>
  <Application>Microsoft Macintosh PowerPoint</Application>
  <PresentationFormat>Widescreen</PresentationFormat>
  <Paragraphs>14</Paragraphs>
  <Slides>46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Cambria</vt:lpstr>
      <vt:lpstr>Tema di Office</vt:lpstr>
      <vt:lpstr>Presentazione standard di PowerPoint</vt:lpstr>
      <vt:lpstr>IL FONDO PERSEO SIRIO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prestazioni al Pensionamento</vt:lpstr>
      <vt:lpstr>Presentazione standard di PowerPoint</vt:lpstr>
      <vt:lpstr>Le rendite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Utente di Microsoft Office</cp:lastModifiedBy>
  <cp:revision>22</cp:revision>
  <dcterms:created xsi:type="dcterms:W3CDTF">2024-04-02T11:55:19Z</dcterms:created>
  <dcterms:modified xsi:type="dcterms:W3CDTF">2024-04-03T18:09:29Z</dcterms:modified>
</cp:coreProperties>
</file>