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6"/>
  </p:notes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9" r:id="rId9"/>
    <p:sldId id="284" r:id="rId10"/>
    <p:sldId id="285" r:id="rId11"/>
    <p:sldId id="286" r:id="rId12"/>
    <p:sldId id="287" r:id="rId13"/>
    <p:sldId id="288" r:id="rId14"/>
    <p:sldId id="292" r:id="rId15"/>
    <p:sldId id="261" r:id="rId16"/>
    <p:sldId id="262" r:id="rId17"/>
    <p:sldId id="265" r:id="rId18"/>
    <p:sldId id="293" r:id="rId19"/>
    <p:sldId id="266" r:id="rId20"/>
    <p:sldId id="267" r:id="rId21"/>
    <p:sldId id="268" r:id="rId22"/>
    <p:sldId id="303" r:id="rId23"/>
    <p:sldId id="294" r:id="rId24"/>
    <p:sldId id="296" r:id="rId25"/>
    <p:sldId id="297" r:id="rId26"/>
    <p:sldId id="298" r:id="rId27"/>
    <p:sldId id="299" r:id="rId28"/>
    <p:sldId id="304" r:id="rId29"/>
    <p:sldId id="300" r:id="rId30"/>
    <p:sldId id="301" r:id="rId31"/>
    <p:sldId id="302" r:id="rId32"/>
    <p:sldId id="269" r:id="rId33"/>
    <p:sldId id="270" r:id="rId34"/>
    <p:sldId id="305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EAFF"/>
    <a:srgbClr val="F9F7C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62" autoAdjust="0"/>
    <p:restoredTop sz="90929"/>
  </p:normalViewPr>
  <p:slideViewPr>
    <p:cSldViewPr>
      <p:cViewPr varScale="1">
        <p:scale>
          <a:sx n="54" d="100"/>
          <a:sy n="54" d="100"/>
        </p:scale>
        <p:origin x="-84" y="-10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11F09E-42A5-47F5-83D4-EA1632BABC16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8BE8AE-FB99-4B50-814D-2118B703A56E}" type="slidenum">
              <a:rPr lang="en-US"/>
              <a:pPr/>
              <a:t>1</a:t>
            </a:fld>
            <a:endParaRPr lang="en-US"/>
          </a:p>
        </p:txBody>
      </p:sp>
      <p:sp>
        <p:nvSpPr>
          <p:cNvPr id="7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56EF3F-541D-456B-A947-1946D9D8D281}" type="slidenum">
              <a:rPr lang="en-US"/>
              <a:pPr/>
              <a:t>10</a:t>
            </a:fld>
            <a:endParaRPr lang="en-US"/>
          </a:p>
        </p:txBody>
      </p:sp>
      <p:sp>
        <p:nvSpPr>
          <p:cNvPr id="5837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464BCD-16EC-4D81-BEC9-AB14EB01E636}" type="slidenum">
              <a:rPr lang="en-US"/>
              <a:pPr/>
              <a:t>11</a:t>
            </a:fld>
            <a:endParaRPr lang="en-US"/>
          </a:p>
        </p:txBody>
      </p:sp>
      <p:sp>
        <p:nvSpPr>
          <p:cNvPr id="6041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9EDE6-A940-4777-8055-A988EEA544DA}" type="slidenum">
              <a:rPr lang="en-US"/>
              <a:pPr/>
              <a:t>12</a:t>
            </a:fld>
            <a:endParaRPr lang="en-US"/>
          </a:p>
        </p:txBody>
      </p:sp>
      <p:sp>
        <p:nvSpPr>
          <p:cNvPr id="6246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A1D04D-2DE0-44C1-A656-DA7AD4BFF1EB}" type="slidenum">
              <a:rPr lang="en-US"/>
              <a:pPr/>
              <a:t>13</a:t>
            </a:fld>
            <a:endParaRPr lang="en-US"/>
          </a:p>
        </p:txBody>
      </p:sp>
      <p:sp>
        <p:nvSpPr>
          <p:cNvPr id="6451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9861B9-D63B-45DF-B537-6187BA3B7797}" type="slidenum">
              <a:rPr lang="en-US"/>
              <a:pPr/>
              <a:t>14</a:t>
            </a:fld>
            <a:endParaRPr lang="en-US"/>
          </a:p>
        </p:txBody>
      </p:sp>
      <p:sp>
        <p:nvSpPr>
          <p:cNvPr id="7270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C86335-4F23-4102-A495-619228A81ED8}" type="slidenum">
              <a:rPr lang="en-US"/>
              <a:pPr/>
              <a:t>15</a:t>
            </a:fld>
            <a:endParaRPr lang="en-US"/>
          </a:p>
        </p:txBody>
      </p:sp>
      <p:sp>
        <p:nvSpPr>
          <p:cNvPr id="15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AB11E8-D8E6-40F0-B78F-43DF495DBBBC}" type="slidenum">
              <a:rPr lang="en-US"/>
              <a:pPr/>
              <a:t>16</a:t>
            </a:fld>
            <a:endParaRPr lang="en-US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0DE769-7FE3-4C1F-A3FA-536C7BC2C805}" type="slidenum">
              <a:rPr lang="en-US"/>
              <a:pPr/>
              <a:t>22</a:t>
            </a:fld>
            <a:endParaRPr lang="en-US"/>
          </a:p>
        </p:txBody>
      </p:sp>
      <p:sp>
        <p:nvSpPr>
          <p:cNvPr id="942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1279A1-3843-44BB-AA4C-6806BC96C8CB}" type="slidenum">
              <a:rPr lang="en-US"/>
              <a:pPr/>
              <a:t>23</a:t>
            </a:fld>
            <a:endParaRPr lang="en-US"/>
          </a:p>
        </p:txBody>
      </p:sp>
      <p:sp>
        <p:nvSpPr>
          <p:cNvPr id="7577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ACCC06-53E1-4463-B77E-D09D854620B1}" type="slidenum">
              <a:rPr lang="en-US"/>
              <a:pPr/>
              <a:t>24</a:t>
            </a:fld>
            <a:endParaRPr lang="en-US"/>
          </a:p>
        </p:txBody>
      </p:sp>
      <p:sp>
        <p:nvSpPr>
          <p:cNvPr id="7987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5F8E2C-36EC-4D72-AEBD-3125BA3512E5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AA6D33-274D-42D7-91A3-F3098E54F24C}" type="slidenum">
              <a:rPr lang="en-US"/>
              <a:pPr/>
              <a:t>25</a:t>
            </a:fld>
            <a:endParaRPr lang="en-US"/>
          </a:p>
        </p:txBody>
      </p:sp>
      <p:sp>
        <p:nvSpPr>
          <p:cNvPr id="8192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4A5691-C30A-4211-A319-006986D0E293}" type="slidenum">
              <a:rPr lang="en-US"/>
              <a:pPr/>
              <a:t>26</a:t>
            </a:fld>
            <a:endParaRPr lang="en-US"/>
          </a:p>
        </p:txBody>
      </p:sp>
      <p:sp>
        <p:nvSpPr>
          <p:cNvPr id="8397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C492F4-19B7-40F2-BE2D-E136BE6BA005}" type="slidenum">
              <a:rPr lang="en-US"/>
              <a:pPr/>
              <a:t>27</a:t>
            </a:fld>
            <a:endParaRPr lang="en-US"/>
          </a:p>
        </p:txBody>
      </p:sp>
      <p:sp>
        <p:nvSpPr>
          <p:cNvPr id="8601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3DC870-7223-4A08-B38B-651E970A35C8}" type="slidenum">
              <a:rPr lang="en-US"/>
              <a:pPr/>
              <a:t>28</a:t>
            </a:fld>
            <a:endParaRPr lang="en-US"/>
          </a:p>
        </p:txBody>
      </p:sp>
      <p:sp>
        <p:nvSpPr>
          <p:cNvPr id="9625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AD84F5-4F6D-4DCB-A003-BBA3EF4C0AE5}" type="slidenum">
              <a:rPr lang="en-US"/>
              <a:pPr/>
              <a:t>29</a:t>
            </a:fld>
            <a:endParaRPr lang="en-US"/>
          </a:p>
        </p:txBody>
      </p:sp>
      <p:sp>
        <p:nvSpPr>
          <p:cNvPr id="8806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C60573-0FD3-4FA7-A993-1B24112FDEBD}" type="slidenum">
              <a:rPr lang="en-US"/>
              <a:pPr/>
              <a:t>30</a:t>
            </a:fld>
            <a:endParaRPr lang="en-US"/>
          </a:p>
        </p:txBody>
      </p:sp>
      <p:sp>
        <p:nvSpPr>
          <p:cNvPr id="9011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8F5291-88F9-45AF-A7BA-05602676D886}" type="slidenum">
              <a:rPr lang="en-US"/>
              <a:pPr/>
              <a:t>31</a:t>
            </a:fld>
            <a:endParaRPr lang="en-US"/>
          </a:p>
        </p:txBody>
      </p:sp>
      <p:sp>
        <p:nvSpPr>
          <p:cNvPr id="9216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9EB7E5-A07E-4364-B0B4-9DB3A7CCF0BA}" type="slidenum">
              <a:rPr lang="en-US"/>
              <a:pPr/>
              <a:t>3</a:t>
            </a:fld>
            <a:endParaRPr lang="en-US"/>
          </a:p>
        </p:txBody>
      </p:sp>
      <p:sp>
        <p:nvSpPr>
          <p:cNvPr id="4608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4DDEBD-1F50-468A-A082-B790CD80C280}" type="slidenum">
              <a:rPr lang="en-US"/>
              <a:pPr/>
              <a:t>4</a:t>
            </a:fld>
            <a:endParaRPr lang="en-US"/>
          </a:p>
        </p:txBody>
      </p:sp>
      <p:sp>
        <p:nvSpPr>
          <p:cNvPr id="4813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C4C15-910A-4F9E-8B70-2BEFA3E1625E}" type="slidenum">
              <a:rPr lang="en-US"/>
              <a:pPr/>
              <a:t>5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19999E-8E1A-4255-B505-9F63850D20CE}" type="slidenum">
              <a:rPr lang="en-US"/>
              <a:pPr/>
              <a:t>6</a:t>
            </a:fld>
            <a:endParaRPr lang="en-US"/>
          </a:p>
        </p:txBody>
      </p:sp>
      <p:sp>
        <p:nvSpPr>
          <p:cNvPr id="5222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C5CE63-DCF4-4D86-AF18-B1A737C045B5}" type="slidenum">
              <a:rPr lang="en-US"/>
              <a:pPr/>
              <a:t>7</a:t>
            </a:fld>
            <a:endParaRPr lang="en-US"/>
          </a:p>
        </p:txBody>
      </p:sp>
      <p:sp>
        <p:nvSpPr>
          <p:cNvPr id="5427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1687B4-DD98-4430-8514-5A56BD662C9C}" type="slidenum">
              <a:rPr lang="en-US"/>
              <a:pPr/>
              <a:t>8</a:t>
            </a:fld>
            <a:endParaRPr lang="en-US"/>
          </a:p>
        </p:txBody>
      </p:sp>
      <p:sp>
        <p:nvSpPr>
          <p:cNvPr id="6656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5A60BD-F4DB-4645-97FC-A60EEC598F7D}" type="slidenum">
              <a:rPr lang="en-US"/>
              <a:pPr/>
              <a:t>9</a:t>
            </a:fld>
            <a:endParaRPr lang="en-US"/>
          </a:p>
        </p:txBody>
      </p:sp>
      <p:sp>
        <p:nvSpPr>
          <p:cNvPr id="5632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4099" name="Group 3"/>
            <p:cNvGrpSpPr>
              <a:grpSpLocks/>
            </p:cNvGrpSpPr>
            <p:nvPr userDrawn="1"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4100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1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2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3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4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5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6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7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8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119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71600"/>
            <a:ext cx="777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Fare clic per modificare stile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charset="2"/>
              <a:buNone/>
              <a:defRPr/>
            </a:lvl1pPr>
          </a:lstStyle>
          <a:p>
            <a:r>
              <a:rPr lang="de-DE"/>
              <a:t>Fare clic per modificare lo stile del sottotitolo dello schema</a:t>
            </a:r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de-DE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de-DE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CC5E553-C0CC-444C-A194-ECF261F2ACA2}" type="slidenum">
              <a:rPr lang="de-DE"/>
              <a:pPr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8C9D5-687E-4834-AA58-FF8347E6CAD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16F21-D43E-4969-AE41-EB4146A78C6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A9DC3-0C1A-4805-8838-56963ED52DE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9263F-A151-4743-AFCB-675E19104E3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116F5-064B-4E5F-BB4D-071297F5091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35C34-7D89-4281-BC84-4A55A66032C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10183-8B6F-484F-8DAF-41189E26CC2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AD1BC-5192-4A87-A879-A10C0762CDA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DED66-1846-4936-9700-0774B72003F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F06C1-74AF-4861-AD41-D5944F59970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-4763"/>
            <a:ext cx="1066800" cy="6858001"/>
            <a:chOff x="0" y="-3"/>
            <a:chExt cx="672" cy="432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3076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77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8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9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90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91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92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93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94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095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ltGray">
            <a:xfrm rot="16200000" flipH="1">
              <a:off x="-1582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it-IT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it-IT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4ECFD2B1-FD93-49D8-B214-3811FB997F11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581400"/>
            <a:ext cx="8534400" cy="2590800"/>
          </a:xfrm>
        </p:spPr>
        <p:txBody>
          <a:bodyPr/>
          <a:lstStyle/>
          <a:p>
            <a:pPr algn="ctr">
              <a:lnSpc>
                <a:spcPct val="70000"/>
              </a:lnSpc>
            </a:pPr>
            <a:endParaRPr lang="it-IT" sz="1800">
              <a:latin typeface="Helvetica" charset="0"/>
            </a:endParaRPr>
          </a:p>
          <a:p>
            <a:pPr algn="ctr">
              <a:lnSpc>
                <a:spcPct val="70000"/>
              </a:lnSpc>
            </a:pPr>
            <a:r>
              <a:rPr lang="it-IT" b="1" i="1">
                <a:latin typeface="Helvetica" charset="0"/>
              </a:rPr>
              <a:t>Intervento</a:t>
            </a:r>
          </a:p>
          <a:p>
            <a:pPr algn="ctr">
              <a:lnSpc>
                <a:spcPct val="70000"/>
              </a:lnSpc>
            </a:pPr>
            <a:endParaRPr lang="it-IT" b="1" i="1">
              <a:latin typeface="Helvetica" charset="0"/>
            </a:endParaRPr>
          </a:p>
          <a:p>
            <a:pPr algn="ctr">
              <a:lnSpc>
                <a:spcPct val="70000"/>
              </a:lnSpc>
            </a:pPr>
            <a:r>
              <a:rPr lang="it-IT" sz="2000">
                <a:latin typeface="Helvetica" charset="0"/>
              </a:rPr>
              <a:t>Ernesto Longobardi </a:t>
            </a:r>
          </a:p>
          <a:p>
            <a:pPr algn="ctr">
              <a:lnSpc>
                <a:spcPct val="70000"/>
              </a:lnSpc>
            </a:pPr>
            <a:r>
              <a:rPr lang="it-IT" sz="1800">
                <a:latin typeface="Helvetica" charset="0"/>
              </a:rPr>
              <a:t>(Università di Bari, Membro della Commissione</a:t>
            </a:r>
          </a:p>
          <a:p>
            <a:pPr algn="ctr">
              <a:lnSpc>
                <a:spcPct val="70000"/>
              </a:lnSpc>
            </a:pPr>
            <a:r>
              <a:rPr lang="it-IT" sz="1800">
                <a:latin typeface="Helvetica" charset="0"/>
              </a:rPr>
              <a:t>tecnica paritetica per l’attuazione del federalismo fiscale)</a:t>
            </a:r>
          </a:p>
          <a:p>
            <a:pPr algn="ctr">
              <a:lnSpc>
                <a:spcPct val="70000"/>
              </a:lnSpc>
            </a:pPr>
            <a:endParaRPr lang="it-IT" sz="1800">
              <a:latin typeface="Helvetica" charset="0"/>
            </a:endParaRPr>
          </a:p>
          <a:p>
            <a:pPr algn="ctr">
              <a:lnSpc>
                <a:spcPct val="70000"/>
              </a:lnSpc>
            </a:pPr>
            <a:r>
              <a:rPr lang="it-IT" sz="1800" i="1">
                <a:latin typeface="Helvetica" charset="0"/>
              </a:rPr>
              <a:t>16 dicembre 2010</a:t>
            </a:r>
            <a:endParaRPr lang="en-US" sz="1800" i="1">
              <a:latin typeface="Helvetica" charset="0"/>
            </a:endParaRP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8077200" cy="1112838"/>
          </a:xfrm>
        </p:spPr>
        <p:txBody>
          <a:bodyPr/>
          <a:lstStyle/>
          <a:p>
            <a:pPr algn="ctr"/>
            <a:r>
              <a:rPr lang="it-IT" sz="2800" b="1" i="1">
                <a:latin typeface="Helvetica" charset="0"/>
              </a:rPr>
              <a:t/>
            </a:r>
            <a:br>
              <a:rPr lang="it-IT" sz="2800" b="1" i="1">
                <a:latin typeface="Helvetica" charset="0"/>
              </a:rPr>
            </a:br>
            <a:endParaRPr lang="en-US" sz="2800" b="1" i="1">
              <a:latin typeface="Helvetica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2028825" y="1301750"/>
            <a:ext cx="5283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i="1">
                <a:latin typeface="Helvetica" charset="0"/>
              </a:rPr>
              <a:t>7° sessione parallela</a:t>
            </a:r>
          </a:p>
          <a:p>
            <a:pPr algn="ctr"/>
            <a:r>
              <a:rPr lang="it-IT" i="1">
                <a:latin typeface="Helvetica" charset="0"/>
              </a:rPr>
              <a:t>Il federalismo e le fonti amministrative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657600" y="152400"/>
            <a:ext cx="49530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decima conferenza nazionale di statistica</a:t>
            </a:r>
          </a:p>
          <a:p>
            <a:pPr>
              <a:spcBef>
                <a:spcPct val="50000"/>
              </a:spcBef>
            </a:pPr>
            <a:r>
              <a:rPr lang="it-IT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vivere l’innovazione al servizio della società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74725" y="228600"/>
            <a:ext cx="7772400" cy="11430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it-IT" sz="3200" b="1">
                <a:latin typeface="Helvetica" charset="0"/>
              </a:rPr>
              <a:t>a) Profili istituzionali</a:t>
            </a:r>
            <a:endParaRPr lang="it-IT" sz="3200">
              <a:latin typeface="Helvetica" charset="0"/>
            </a:endParaRP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066800" y="1600200"/>
            <a:ext cx="75438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i="1">
                <a:latin typeface="Helvetica" charset="0"/>
              </a:rPr>
              <a:t>COPAFF</a:t>
            </a:r>
          </a:p>
          <a:p>
            <a:pPr>
              <a:spcAft>
                <a:spcPts val="600"/>
              </a:spcAft>
            </a:pPr>
            <a:r>
              <a:rPr lang="it-IT" sz="2000" i="1">
                <a:latin typeface="Helvetica" charset="0"/>
              </a:rPr>
              <a:t>Funzioni:</a:t>
            </a:r>
          </a:p>
          <a:p>
            <a:pPr>
              <a:spcAft>
                <a:spcPts val="600"/>
              </a:spcAft>
              <a:buFont typeface="Wingdings" charset="2"/>
              <a:buChar char="§"/>
            </a:pPr>
            <a:r>
              <a:rPr lang="it-IT" sz="2000">
                <a:latin typeface="Helvetica" charset="0"/>
              </a:rPr>
              <a:t> acquisisce ed elabora elementi conoscitivi per la predisposizione dei contenuti dei decreti legislativi; </a:t>
            </a:r>
          </a:p>
          <a:p>
            <a:pPr>
              <a:spcAft>
                <a:spcPts val="600"/>
              </a:spcAft>
              <a:buFont typeface="Wingdings" charset="2"/>
              <a:buChar char="§"/>
            </a:pPr>
            <a:r>
              <a:rPr lang="it-IT" sz="2000">
                <a:latin typeface="Lucida Grande" charset="0"/>
              </a:rPr>
              <a:t> </a:t>
            </a:r>
            <a:r>
              <a:rPr lang="it-IT" sz="2000">
                <a:latin typeface="Arial"/>
              </a:rPr>
              <a:t>è</a:t>
            </a:r>
            <a:r>
              <a:rPr lang="it-IT" sz="2000">
                <a:latin typeface="Helvetica" charset="0"/>
              </a:rPr>
              <a:t> sede di condivisione delle basi informative finanziarie, economiche e tributarie, </a:t>
            </a:r>
          </a:p>
          <a:p>
            <a:pPr>
              <a:spcAft>
                <a:spcPts val="600"/>
              </a:spcAft>
              <a:buFont typeface="Wingdings" charset="2"/>
              <a:buChar char="§"/>
            </a:pPr>
            <a:r>
              <a:rPr lang="it-IT" sz="2000">
                <a:latin typeface="Helvetica" charset="0"/>
              </a:rPr>
              <a:t> promuove la realizzazione delle rilevazioni e delle attivit</a:t>
            </a:r>
            <a:r>
              <a:rPr lang="it-IT" sz="2000">
                <a:latin typeface="Arial"/>
              </a:rPr>
              <a:t>à</a:t>
            </a:r>
            <a:r>
              <a:rPr lang="it-IT" sz="2000">
                <a:latin typeface="Helvetica" charset="0"/>
              </a:rPr>
              <a:t> necessarie per soddisfare gli eventuali ulteriori fabbisogni informativi e svolge attivit</a:t>
            </a:r>
            <a:r>
              <a:rPr lang="it-IT" sz="2000">
                <a:latin typeface="Arial"/>
              </a:rPr>
              <a:t>à</a:t>
            </a:r>
            <a:r>
              <a:rPr lang="it-IT" sz="2000">
                <a:latin typeface="Helvetica" charset="0"/>
              </a:rPr>
              <a:t> consultiva per il riordino dell</a:t>
            </a:r>
            <a:r>
              <a:rPr lang="it-IT" sz="2000">
                <a:latin typeface="Arial"/>
              </a:rPr>
              <a:t>’</a:t>
            </a:r>
            <a:r>
              <a:rPr lang="it-IT" sz="2000">
                <a:latin typeface="Helvetica" charset="0"/>
              </a:rPr>
              <a:t>ordinamento finanziario di comuni, province, citt</a:t>
            </a:r>
            <a:r>
              <a:rPr lang="it-IT" sz="2000">
                <a:latin typeface="Arial"/>
              </a:rPr>
              <a:t>à</a:t>
            </a:r>
            <a:r>
              <a:rPr lang="it-IT" sz="2000">
                <a:latin typeface="Helvetica" charset="0"/>
              </a:rPr>
              <a:t> metropolitane e regioni e delle relazioni finanziarie intergovernative. </a:t>
            </a:r>
          </a:p>
          <a:p>
            <a:pPr>
              <a:spcBef>
                <a:spcPct val="50000"/>
              </a:spcBef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974725" y="228600"/>
            <a:ext cx="7772400" cy="11430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it-IT" sz="3200" b="1">
                <a:latin typeface="Helvetica" charset="0"/>
              </a:rPr>
              <a:t>a) Profili istituzionali</a:t>
            </a:r>
            <a:endParaRPr lang="it-IT" sz="3200">
              <a:latin typeface="Helvetica" charset="0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7467600" cy="391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>
                <a:latin typeface="Helvetica" charset="0"/>
              </a:rPr>
              <a:t>A regime la COPAFF svolger</a:t>
            </a:r>
            <a:r>
              <a:rPr lang="it-IT" sz="2000">
                <a:latin typeface="Arial"/>
              </a:rPr>
              <a:t>à</a:t>
            </a:r>
            <a:r>
              <a:rPr lang="it-IT" sz="2000">
                <a:latin typeface="Helvetica" charset="0"/>
              </a:rPr>
              <a:t> le funzioni di segreteria tecnica della </a:t>
            </a:r>
            <a:r>
              <a:rPr lang="it-IT" sz="2000" i="1">
                <a:latin typeface="Helvetica" charset="0"/>
              </a:rPr>
              <a:t>Conferenza permanente per il coordinamento della finanza pubblica.</a:t>
            </a:r>
          </a:p>
          <a:p>
            <a:pPr>
              <a:spcAft>
                <a:spcPts val="600"/>
              </a:spcAft>
            </a:pPr>
            <a:endParaRPr lang="it-IT" sz="2000">
              <a:latin typeface="Helvetica" charset="0"/>
            </a:endParaRPr>
          </a:p>
          <a:p>
            <a:pPr>
              <a:spcAft>
                <a:spcPts val="600"/>
              </a:spcAft>
            </a:pPr>
            <a:r>
              <a:rPr lang="it-IT" sz="2000">
                <a:latin typeface="Helvetica" charset="0"/>
              </a:rPr>
              <a:t>La legge 42 prevede l</a:t>
            </a:r>
            <a:r>
              <a:rPr lang="it-IT" sz="2000">
                <a:latin typeface="Arial"/>
              </a:rPr>
              <a:t>’</a:t>
            </a:r>
            <a:r>
              <a:rPr lang="it-IT" sz="2000">
                <a:latin typeface="Helvetica" charset="0"/>
              </a:rPr>
              <a:t>istituzione presso la Copaff di una </a:t>
            </a:r>
            <a:r>
              <a:rPr lang="it-IT" sz="2000" b="1">
                <a:latin typeface="Helvetica" charset="0"/>
              </a:rPr>
              <a:t>banca dati</a:t>
            </a:r>
            <a:r>
              <a:rPr lang="it-IT" sz="2000">
                <a:latin typeface="Helvetica" charset="0"/>
              </a:rPr>
              <a:t> comprendente indicatori di costo, di copertura e di qualit</a:t>
            </a:r>
            <a:r>
              <a:rPr lang="it-IT" sz="2000">
                <a:latin typeface="Arial"/>
              </a:rPr>
              <a:t>à</a:t>
            </a:r>
            <a:r>
              <a:rPr lang="it-IT" sz="2000">
                <a:latin typeface="Helvetica" charset="0"/>
              </a:rPr>
              <a:t> dei servizi, utilizzati per definire i costi e i fabbisogni standard e gli obiettivi di servizio nonch</a:t>
            </a:r>
            <a:r>
              <a:rPr lang="it-IT" sz="2000">
                <a:latin typeface="Arial"/>
              </a:rPr>
              <a:t>é</a:t>
            </a:r>
            <a:r>
              <a:rPr lang="it-IT" sz="2000">
                <a:latin typeface="Helvetica" charset="0"/>
              </a:rPr>
              <a:t> per valutare il grado di raggiungimento degli obiettivi di servizio (la previsione non </a:t>
            </a:r>
            <a:r>
              <a:rPr lang="it-IT" sz="2000">
                <a:latin typeface="Arial"/>
              </a:rPr>
              <a:t>è</a:t>
            </a:r>
            <a:r>
              <a:rPr lang="it-IT" sz="2000">
                <a:latin typeface="Helvetica" charset="0"/>
              </a:rPr>
              <a:t> ripresa in sede di schema di decreto). </a:t>
            </a:r>
          </a:p>
          <a:p>
            <a:pPr>
              <a:spcBef>
                <a:spcPct val="50000"/>
              </a:spcBef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974725" y="228600"/>
            <a:ext cx="7772400" cy="11430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it-IT" sz="3200" b="1">
                <a:latin typeface="Helvetica" charset="0"/>
              </a:rPr>
              <a:t>a) Profili istituzionali</a:t>
            </a:r>
            <a:endParaRPr lang="it-IT" sz="3200">
              <a:latin typeface="Helvetica" charset="0"/>
            </a:endParaRP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371600" y="1828800"/>
            <a:ext cx="693420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i="1">
                <a:latin typeface="Helvetica" charset="0"/>
              </a:rPr>
              <a:t>Comitato per i principi contabili delle amministrazioni pubbliche</a:t>
            </a:r>
            <a:endParaRPr lang="it-IT" sz="2000">
              <a:latin typeface="Helvetica" charset="0"/>
            </a:endParaRPr>
          </a:p>
          <a:p>
            <a:pPr lvl="2"/>
            <a:r>
              <a:rPr lang="it-IT" sz="2000">
                <a:latin typeface="Wingdings" charset="2"/>
                <a:cs typeface="Times New Roman" charset="0"/>
                <a:sym typeface="Wingdings" charset="2"/>
              </a:rPr>
              <a:t>v</a:t>
            </a:r>
            <a:r>
              <a:rPr lang="it-IT" sz="2000">
                <a:latin typeface="Helvetica" charset="0"/>
              </a:rPr>
              <a:t>Legge 196/2009 art 2</a:t>
            </a:r>
          </a:p>
          <a:p>
            <a:endParaRPr lang="it-IT" sz="2000">
              <a:latin typeface="Helvetica" charset="0"/>
            </a:endParaRPr>
          </a:p>
          <a:p>
            <a:r>
              <a:rPr lang="it-IT" sz="2000">
                <a:latin typeface="Helvetica" charset="0"/>
              </a:rPr>
              <a:t>Composizione: 23 membri</a:t>
            </a:r>
          </a:p>
          <a:p>
            <a:r>
              <a:rPr lang="it-IT" sz="2000">
                <a:latin typeface="Helvetica" charset="0"/>
              </a:rPr>
              <a:t>Funzioni:</a:t>
            </a:r>
          </a:p>
          <a:p>
            <a:pPr lvl="1">
              <a:buFont typeface="Wingdings" charset="2"/>
              <a:buChar char="§"/>
            </a:pPr>
            <a:r>
              <a:rPr lang="it-IT" sz="2000">
                <a:latin typeface="Helvetica" charset="0"/>
              </a:rPr>
              <a:t> predispone i decreti legislativi di attuazione della Legge 196</a:t>
            </a:r>
          </a:p>
          <a:p>
            <a:pPr lvl="1">
              <a:buFont typeface="Wingdings" charset="2"/>
              <a:buChar char="§"/>
            </a:pPr>
            <a:r>
              <a:rPr lang="it-IT" sz="2000">
                <a:latin typeface="Helvetica" charset="0"/>
              </a:rPr>
              <a:t> agisce in </a:t>
            </a:r>
            <a:r>
              <a:rPr lang="it-IT" sz="2000">
                <a:latin typeface="Arial"/>
              </a:rPr>
              <a:t>“</a:t>
            </a:r>
            <a:r>
              <a:rPr lang="it-IT" sz="2000">
                <a:latin typeface="Helvetica" charset="0"/>
              </a:rPr>
              <a:t>reciproco raccordo</a:t>
            </a:r>
            <a:r>
              <a:rPr lang="it-IT" sz="2000">
                <a:latin typeface="Arial"/>
              </a:rPr>
              <a:t>”</a:t>
            </a:r>
            <a:r>
              <a:rPr lang="it-IT" sz="2000">
                <a:latin typeface="Helvetica" charset="0"/>
              </a:rPr>
              <a:t> con la COPAFF in tema di armonizzazione dei bilanci pubblici</a:t>
            </a:r>
          </a:p>
          <a:p>
            <a:endParaRPr lang="it-IT" sz="2000">
              <a:latin typeface="Helvetica" charset="0"/>
            </a:endParaRPr>
          </a:p>
          <a:p>
            <a:pPr>
              <a:spcBef>
                <a:spcPct val="50000"/>
              </a:spcBef>
            </a:pPr>
            <a:endParaRPr lang="it-IT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974725" y="228600"/>
            <a:ext cx="7772400" cy="11430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it-IT" sz="3200" b="1">
                <a:latin typeface="Helvetica" charset="0"/>
              </a:rPr>
              <a:t>a) Profili istituzionali</a:t>
            </a:r>
            <a:endParaRPr lang="it-IT" sz="3200">
              <a:latin typeface="Helvetica" charset="0"/>
            </a:endParaRP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1371600" y="1676400"/>
            <a:ext cx="7391400" cy="397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i="1">
                <a:latin typeface="Helvetica" charset="0"/>
              </a:rPr>
              <a:t>La banca dati delle amministrazioni pubbliche</a:t>
            </a:r>
          </a:p>
          <a:p>
            <a:pPr lvl="2"/>
            <a:r>
              <a:rPr lang="it-IT" sz="2000">
                <a:latin typeface="Wingdings" charset="2"/>
                <a:cs typeface="Times New Roman" charset="0"/>
                <a:sym typeface="Wingdings" charset="2"/>
              </a:rPr>
              <a:t>v	</a:t>
            </a:r>
            <a:r>
              <a:rPr lang="it-IT" sz="2000">
                <a:latin typeface="Helvetica" charset="0"/>
              </a:rPr>
              <a:t>Legge 196/2009 (art. 13 e 39)</a:t>
            </a:r>
          </a:p>
          <a:p>
            <a:endParaRPr lang="it-IT" sz="2000">
              <a:latin typeface="Helvetica" charset="0"/>
            </a:endParaRPr>
          </a:p>
          <a:p>
            <a:endParaRPr lang="it-IT" sz="2000">
              <a:latin typeface="Helvetica" charset="0"/>
            </a:endParaRPr>
          </a:p>
          <a:p>
            <a:r>
              <a:rPr lang="it-IT" sz="2000">
                <a:latin typeface="Helvetica" charset="0"/>
              </a:rPr>
              <a:t>Supporto a 3 processi istituzionali:</a:t>
            </a:r>
          </a:p>
          <a:p>
            <a:pPr lvl="1"/>
            <a:r>
              <a:rPr lang="it-IT" sz="2000">
                <a:latin typeface="Helvetica" charset="0"/>
                <a:cs typeface="Times New Roman" charset="0"/>
              </a:rPr>
              <a:t>a)	</a:t>
            </a:r>
            <a:r>
              <a:rPr lang="it-IT" sz="2000">
                <a:latin typeface="Helvetica" charset="0"/>
              </a:rPr>
              <a:t>assicurare un efficace controllo e monitoraggio degli andamenti della finanza pubblica; </a:t>
            </a:r>
          </a:p>
          <a:p>
            <a:pPr lvl="1"/>
            <a:r>
              <a:rPr lang="it-IT" sz="2000">
                <a:latin typeface="Helvetica" charset="0"/>
                <a:cs typeface="Times New Roman" charset="0"/>
              </a:rPr>
              <a:t>b)	</a:t>
            </a:r>
            <a:r>
              <a:rPr lang="it-IT" sz="2000">
                <a:latin typeface="Helvetica" charset="0"/>
              </a:rPr>
              <a:t>acquisire gli elementi informativi necessari per dare attuazione e stabilit</a:t>
            </a:r>
            <a:r>
              <a:rPr lang="it-IT" sz="2000">
                <a:latin typeface="Arial"/>
              </a:rPr>
              <a:t>à</a:t>
            </a:r>
            <a:r>
              <a:rPr lang="it-IT" sz="2000">
                <a:latin typeface="Helvetica" charset="0"/>
              </a:rPr>
              <a:t> al federalismo fiscale:</a:t>
            </a:r>
          </a:p>
          <a:p>
            <a:pPr lvl="1"/>
            <a:r>
              <a:rPr lang="it-IT" sz="2000">
                <a:latin typeface="Helvetica" charset="0"/>
                <a:cs typeface="Times New Roman" charset="0"/>
              </a:rPr>
              <a:t>c)	</a:t>
            </a:r>
            <a:r>
              <a:rPr lang="it-IT" sz="2000">
                <a:latin typeface="Helvetica" charset="0"/>
              </a:rPr>
              <a:t>supportare i processi di analisi e valutazione della spesa.</a:t>
            </a:r>
          </a:p>
          <a:p>
            <a:pPr>
              <a:spcBef>
                <a:spcPct val="50000"/>
              </a:spcBef>
            </a:pPr>
            <a:endParaRPr lang="it-IT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974725" y="228600"/>
            <a:ext cx="7772400" cy="11430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it-IT" sz="3200" b="1">
                <a:latin typeface="Helvetica" charset="0"/>
              </a:rPr>
              <a:t>a) Profili istituzionali</a:t>
            </a:r>
            <a:endParaRPr lang="it-IT" sz="3200">
              <a:latin typeface="Helvetica" charset="0"/>
            </a:endParaRP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1371600" y="1676400"/>
            <a:ext cx="7391400" cy="451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i="1">
                <a:latin typeface="Helvetica" charset="0"/>
              </a:rPr>
              <a:t>La banca dati delle amministrazioni pubbliche</a:t>
            </a:r>
          </a:p>
          <a:p>
            <a:pPr>
              <a:spcAft>
                <a:spcPts val="600"/>
              </a:spcAft>
            </a:pPr>
            <a:endParaRPr lang="it-IT" sz="2000" i="1">
              <a:latin typeface="Helvetica" charset="0"/>
            </a:endParaRPr>
          </a:p>
          <a:p>
            <a:r>
              <a:rPr lang="it-IT" sz="2000">
                <a:latin typeface="Helvetica" charset="0"/>
              </a:rPr>
              <a:t>Modalit</a:t>
            </a:r>
            <a:r>
              <a:rPr lang="it-IT" sz="2000">
                <a:latin typeface="Arial"/>
              </a:rPr>
              <a:t>à</a:t>
            </a:r>
            <a:r>
              <a:rPr lang="it-IT" sz="2000">
                <a:latin typeface="Helvetica" charset="0"/>
              </a:rPr>
              <a:t> di accesso da stabilire con appositi decreti del Ministro dell'economia e delle finanze, sentiti la Conferenza permanente e il CNIPA.</a:t>
            </a:r>
          </a:p>
          <a:p>
            <a:endParaRPr lang="it-IT" sz="2000">
              <a:latin typeface="Helvetica" charset="0"/>
            </a:endParaRPr>
          </a:p>
          <a:p>
            <a:r>
              <a:rPr lang="it-IT" sz="2000">
                <a:latin typeface="Helvetica" charset="0"/>
              </a:rPr>
              <a:t>In apposita sezione della banca dati sono contenuti tutti i dati necessari a dare attuazione al federalismo fiscale, messi a disposizione, anche mediante accesso diretto, della COPAFF e della Conferenza permanente </a:t>
            </a:r>
          </a:p>
          <a:p>
            <a:endParaRPr lang="it-IT" sz="2000">
              <a:latin typeface="Helvetica" charset="0"/>
            </a:endParaRPr>
          </a:p>
          <a:p>
            <a:r>
              <a:rPr lang="it-IT" sz="2000">
                <a:latin typeface="Helvetica" charset="0"/>
              </a:rPr>
              <a:t>L'acquisizione dei dati avviene sulla base di schemi, tempi e modalit</a:t>
            </a:r>
            <a:r>
              <a:rPr lang="it-IT" sz="2000">
                <a:latin typeface="Arial"/>
              </a:rPr>
              <a:t>à</a:t>
            </a:r>
            <a:r>
              <a:rPr lang="it-IT" sz="2000">
                <a:latin typeface="Helvetica" charset="0"/>
              </a:rPr>
              <a:t> definiti con decreto del Ministro dell'economia e delle finanze, sentiti l'ISTAT, il CNIPA e la Conferenza permanente</a:t>
            </a:r>
            <a:r>
              <a:rPr lang="it-IT">
                <a:latin typeface="Helvetica" charset="0"/>
              </a:rPr>
              <a:t> </a:t>
            </a:r>
            <a:endParaRPr lang="it-IT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7620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200" b="1">
                <a:latin typeface="Helvetica" charset="0"/>
              </a:rPr>
              <a:t>b) L’armonizzazione dei bilanci</a:t>
            </a:r>
            <a:endParaRPr lang="it-IT" sz="2200">
              <a:latin typeface="Helvetica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203325" y="1063625"/>
            <a:ext cx="1484313" cy="34925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500"/>
              <a:t>Legge 42/2009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819400" y="127952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505200" y="974725"/>
            <a:ext cx="5486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500">
                <a:latin typeface="Helvetica" charset="0"/>
              </a:rPr>
              <a:t>delega per l</a:t>
            </a:r>
            <a:r>
              <a:rPr lang="it-IT" sz="1500">
                <a:latin typeface="Arial"/>
              </a:rPr>
              <a:t>’</a:t>
            </a:r>
            <a:r>
              <a:rPr lang="it-IT" sz="1500">
                <a:latin typeface="Helvetica" charset="0"/>
              </a:rPr>
              <a:t>adeguamento dei sistemi contabili delle amministrazioni locali</a:t>
            </a:r>
            <a:endParaRPr lang="en-US" sz="1500">
              <a:latin typeface="Helvetica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066800" y="1673225"/>
            <a:ext cx="1590675" cy="34925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500"/>
              <a:t>Legge 196/2009</a:t>
            </a: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2819400" y="181292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505200" y="1584325"/>
            <a:ext cx="5486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500">
                <a:latin typeface="Helvetica" charset="0"/>
              </a:rPr>
              <a:t>delega per l</a:t>
            </a:r>
            <a:r>
              <a:rPr lang="it-IT" sz="1500">
                <a:latin typeface="Arial"/>
              </a:rPr>
              <a:t>’</a:t>
            </a:r>
            <a:r>
              <a:rPr lang="it-IT" sz="1500">
                <a:latin typeface="Helvetica" charset="0"/>
              </a:rPr>
              <a:t>adeguamento dei sistemi contabili delle amministrazioni pubbliche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066800" y="2438400"/>
            <a:ext cx="7848600" cy="320675"/>
          </a:xfrm>
          <a:prstGeom prst="rect">
            <a:avLst/>
          </a:prstGeom>
          <a:solidFill>
            <a:srgbClr val="F9F7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principi uniformi, ad esempio: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995363" y="2895600"/>
            <a:ext cx="61214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it-IT" sz="1500">
                <a:latin typeface="Helvetica" charset="0"/>
              </a:rPr>
              <a:t> comune piano dei conti integrato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995363" y="3352800"/>
            <a:ext cx="80772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it-IT" sz="1500">
                <a:latin typeface="Helvetica" charset="0"/>
              </a:rPr>
              <a:t> </a:t>
            </a:r>
            <a:r>
              <a:rPr lang="it-IT" sz="1500">
                <a:latin typeface="Symbol" charset="2"/>
                <a:ea typeface="ヒラギノ明朝 ProN W3" charset="-128"/>
                <a:sym typeface="Symbol" charset="2"/>
              </a:rPr>
              <a:t></a:t>
            </a:r>
            <a:r>
              <a:rPr lang="it-IT" sz="1500">
                <a:latin typeface="Helvetica" charset="0"/>
              </a:rPr>
              <a:t>adozione di comuni schemi di bilancio articolati in missioni e programmi coerenti con la classificazione economica e funzionale individuata dagli appositi regolamenti comunitari in materia di contabilit</a:t>
            </a:r>
            <a:r>
              <a:rPr lang="it-IT" sz="1500">
                <a:latin typeface="Arial"/>
              </a:rPr>
              <a:t>à</a:t>
            </a:r>
            <a:r>
              <a:rPr lang="it-IT" sz="1500">
                <a:latin typeface="Helvetica" charset="0"/>
              </a:rPr>
              <a:t> nazionale e relativi conti satellite; 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995363" y="4267200"/>
            <a:ext cx="8077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it-IT" sz="1500">
                <a:latin typeface="Helvetica" charset="0"/>
              </a:rPr>
              <a:t> </a:t>
            </a:r>
            <a:r>
              <a:rPr lang="it-IT" sz="1500">
                <a:latin typeface="Symbol" charset="2"/>
                <a:ea typeface="ヒラギノ明朝 ProN W3" charset="-128"/>
                <a:sym typeface="Symbol" charset="2"/>
              </a:rPr>
              <a:t></a:t>
            </a:r>
            <a:r>
              <a:rPr lang="it-IT" sz="1500">
                <a:latin typeface="Helvetica" charset="0"/>
              </a:rPr>
              <a:t>adozione di un bilancio consolidato con le proprie aziende, societ</a:t>
            </a:r>
            <a:r>
              <a:rPr lang="it-IT" sz="1500">
                <a:latin typeface="Arial"/>
              </a:rPr>
              <a:t>à</a:t>
            </a:r>
            <a:r>
              <a:rPr lang="it-IT" sz="1500">
                <a:latin typeface="Helvetica" charset="0"/>
              </a:rPr>
              <a:t> o altri organismi controllati, secondo uno schema comune; 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995363" y="4953000"/>
            <a:ext cx="8077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it-IT" sz="1500">
                <a:latin typeface="Helvetica" charset="0"/>
              </a:rPr>
              <a:t> </a:t>
            </a:r>
            <a:r>
              <a:rPr lang="it-IT" sz="1500">
                <a:latin typeface="Symbol" charset="2"/>
                <a:ea typeface="ヒラギノ明朝 ProN W3" charset="-128"/>
                <a:sym typeface="Symbol" charset="2"/>
              </a:rPr>
              <a:t></a:t>
            </a:r>
            <a:r>
              <a:rPr lang="it-IT" sz="1500">
                <a:latin typeface="Helvetica" charset="0"/>
              </a:rPr>
              <a:t>affiancamento, a fini conoscitivi, al sistema di contabilit</a:t>
            </a:r>
            <a:r>
              <a:rPr lang="it-IT" sz="1500">
                <a:latin typeface="Arial"/>
              </a:rPr>
              <a:t>à</a:t>
            </a:r>
            <a:r>
              <a:rPr lang="it-IT" sz="1500">
                <a:latin typeface="Helvetica" charset="0"/>
              </a:rPr>
              <a:t> finanziaria di un sistema e di schemi di contabilit</a:t>
            </a:r>
            <a:r>
              <a:rPr lang="it-IT" sz="1500">
                <a:latin typeface="Arial"/>
              </a:rPr>
              <a:t>à</a:t>
            </a:r>
            <a:r>
              <a:rPr lang="it-IT" sz="1500">
                <a:latin typeface="Helvetica" charset="0"/>
              </a:rPr>
              <a:t> economico-patrimoniale ispirati a comuni criteri di contabilizzazione;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772400" cy="9906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200" b="1">
                <a:latin typeface="Helvetica" charset="0"/>
              </a:rPr>
              <a:t>c) I costi e i fabbisogni standard</a:t>
            </a:r>
            <a:endParaRPr lang="it-IT" sz="2400">
              <a:latin typeface="Helvetica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066800" y="1066800"/>
            <a:ext cx="2133600" cy="320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 i="1">
                <a:latin typeface="Helvetica" charset="0"/>
              </a:rPr>
              <a:t>Legge 42/2009</a:t>
            </a:r>
            <a:r>
              <a:rPr lang="it-IT" sz="1500" i="1">
                <a:latin typeface="Arial"/>
              </a:rPr>
              <a:t>……</a:t>
            </a:r>
            <a:endParaRPr lang="it-IT" sz="1500" i="1">
              <a:latin typeface="Helvetica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200400" y="1676400"/>
            <a:ext cx="2209800" cy="57785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Dal finanziamento della spesa storica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781800" y="1676400"/>
            <a:ext cx="2209800" cy="57785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Al finanziamento dei fabbisogni standard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5486400" y="1828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6019800" y="1905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019800" y="2667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7162800" y="2438400"/>
            <a:ext cx="1676400" cy="8064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 i="1">
                <a:latin typeface="Helvetica" charset="0"/>
              </a:rPr>
              <a:t>non </a:t>
            </a:r>
            <a:r>
              <a:rPr lang="it-IT" sz="1500" i="1">
                <a:latin typeface="Arial"/>
              </a:rPr>
              <a:t>è</a:t>
            </a:r>
            <a:r>
              <a:rPr lang="it-IT" sz="1500" i="1">
                <a:latin typeface="Helvetica" charset="0"/>
              </a:rPr>
              <a:t> una novit</a:t>
            </a:r>
            <a:r>
              <a:rPr lang="it-IT" sz="1500" i="1">
                <a:latin typeface="Arial"/>
              </a:rPr>
              <a:t>à</a:t>
            </a:r>
            <a:r>
              <a:rPr lang="it-IT" sz="1500" i="1">
                <a:latin typeface="Helvetica" charset="0"/>
              </a:rPr>
              <a:t> nella nostra storia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1828800" y="137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990600" y="1752600"/>
            <a:ext cx="1752600" cy="320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passaggio</a:t>
            </a: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2514600" y="1981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1219200" y="2879725"/>
            <a:ext cx="23622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 i="1" u="sng">
                <a:latin typeface="Helvetica" charset="0"/>
              </a:rPr>
              <a:t>Per le regioni </a:t>
            </a:r>
            <a:r>
              <a:rPr lang="it-IT" sz="1600" i="1" u="sng">
                <a:latin typeface="Arial"/>
              </a:rPr>
              <a:t>……</a:t>
            </a:r>
            <a:endParaRPr lang="it-IT" sz="1600" i="1" u="sng">
              <a:latin typeface="Helvetica" charset="0"/>
            </a:endParaRP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1905000" y="3429000"/>
            <a:ext cx="5791200" cy="349250"/>
          </a:xfrm>
          <a:prstGeom prst="rect">
            <a:avLst/>
          </a:prstGeom>
          <a:solidFill>
            <a:srgbClr val="F9F7CA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Le spese sono classificate in 3 categorie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1066800" y="129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1066800" y="12954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1066800" y="2971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4800600" y="3810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2286000" y="39624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406" name="Oval 22"/>
          <p:cNvSpPr>
            <a:spLocks noChangeArrowheads="1"/>
          </p:cNvSpPr>
          <p:nvPr/>
        </p:nvSpPr>
        <p:spPr bwMode="auto">
          <a:xfrm>
            <a:off x="538163" y="4897438"/>
            <a:ext cx="3800475" cy="17399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hlink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spese riconducibili al vincolo dell</a:t>
            </a:r>
            <a:r>
              <a:rPr lang="it-IT" sz="1500">
                <a:latin typeface="Arial"/>
              </a:rPr>
              <a:t>’</a:t>
            </a:r>
            <a:r>
              <a:rPr lang="it-IT" sz="1500">
                <a:latin typeface="Helvetica" charset="0"/>
              </a:rPr>
              <a:t>articolo 117, secondo comma, lettera m, della Costituzione (livelli essenziali delle prestazioni </a:t>
            </a:r>
            <a:r>
              <a:rPr lang="it-IT" sz="1500">
                <a:latin typeface="Arial"/>
              </a:rPr>
              <a:t>–</a:t>
            </a:r>
            <a:r>
              <a:rPr lang="it-IT" sz="1500">
                <a:latin typeface="Helvetica" charset="0"/>
              </a:rPr>
              <a:t> l.e.p.)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3810000" y="4648200"/>
            <a:ext cx="2133600" cy="549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spese non riconducibili a tale vincolo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6629400" y="4860925"/>
            <a:ext cx="2133600" cy="1920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spese finanziate con i contributi speciali, con i finanziamenti dell</a:t>
            </a:r>
            <a:r>
              <a:rPr lang="it-IT" sz="1500">
                <a:latin typeface="Arial"/>
              </a:rPr>
              <a:t>’</a:t>
            </a:r>
            <a:r>
              <a:rPr lang="it-IT" sz="1500">
                <a:latin typeface="Helvetica" charset="0"/>
              </a:rPr>
              <a:t>Unione europea e con i cofinanziamenti nazionali (art. 119, quinto comma, della Cost.)</a:t>
            </a:r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2286000" y="3962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4800600" y="3962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7620000" y="3962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772400" cy="9906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200" b="1">
                <a:latin typeface="Helvetica" charset="0"/>
              </a:rPr>
              <a:t>c) I costi e i fabbisogni standard</a:t>
            </a:r>
            <a:endParaRPr lang="it-IT" sz="2400">
              <a:latin typeface="Helvetica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962400" y="1295400"/>
            <a:ext cx="5105400" cy="549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Le spese riconducibili al vincolo dell</a:t>
            </a:r>
            <a:r>
              <a:rPr lang="it-IT" sz="1500">
                <a:latin typeface="Arial"/>
              </a:rPr>
              <a:t>’</a:t>
            </a:r>
            <a:r>
              <a:rPr lang="it-IT" sz="1500">
                <a:latin typeface="Helvetica" charset="0"/>
              </a:rPr>
              <a:t>articolo 117 secondo comma, lettera m, della Costituzione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03725" y="16478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990600" y="2286000"/>
            <a:ext cx="8001000" cy="787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 i="1">
                <a:latin typeface="Arial"/>
              </a:rPr>
              <a:t>“</a:t>
            </a:r>
            <a:r>
              <a:rPr lang="it-IT" sz="1500" i="1">
                <a:latin typeface="Helvetica" charset="0"/>
              </a:rPr>
              <a:t>sono determinate nel rispetto dei costi standard associati ai livelli essenziali delle prestazioni fissati dalla legge statale in piena collaborazione con le regioni e gli enti locali, da erogare in condizioni di efficienza e di appropriatezza su tutto il territorio nazionale</a:t>
            </a:r>
            <a:r>
              <a:rPr lang="it-IT" sz="1500" i="1">
                <a:latin typeface="Arial"/>
              </a:rPr>
              <a:t>”</a:t>
            </a:r>
            <a:endParaRPr lang="it-IT" sz="1500">
              <a:solidFill>
                <a:srgbClr val="00007E"/>
              </a:solidFill>
              <a:latin typeface="Helvetica" charset="0"/>
            </a:endParaRP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629400" y="190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4876800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057400" y="3505200"/>
            <a:ext cx="5562600" cy="320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Tali spese comprendono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1371600" y="4311650"/>
            <a:ext cx="1828800" cy="320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La </a:t>
            </a:r>
            <a:r>
              <a:rPr lang="it-IT" sz="1500" u="sng">
                <a:latin typeface="Helvetica" charset="0"/>
              </a:rPr>
              <a:t>sanit</a:t>
            </a:r>
            <a:r>
              <a:rPr lang="it-IT" sz="1500" u="sng">
                <a:latin typeface="Arial"/>
              </a:rPr>
              <a:t>à</a:t>
            </a:r>
            <a:r>
              <a:rPr lang="it-IT" sz="1500">
                <a:latin typeface="Helvetica" charset="0"/>
              </a:rPr>
              <a:t> 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3962400" y="4327525"/>
            <a:ext cx="1828800" cy="320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L</a:t>
            </a:r>
            <a:r>
              <a:rPr lang="it-IT" sz="1500">
                <a:latin typeface="Arial"/>
              </a:rPr>
              <a:t>’</a:t>
            </a:r>
            <a:r>
              <a:rPr lang="it-IT" sz="1500" u="sng">
                <a:latin typeface="Helvetica" charset="0"/>
              </a:rPr>
              <a:t>assistenza </a:t>
            </a:r>
            <a:endParaRPr lang="it-IT" sz="1500">
              <a:latin typeface="Helvetica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791200" y="4327525"/>
            <a:ext cx="2819400" cy="1235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L</a:t>
            </a:r>
            <a:r>
              <a:rPr lang="it-IT" sz="1500">
                <a:latin typeface="Arial"/>
              </a:rPr>
              <a:t>’</a:t>
            </a:r>
            <a:r>
              <a:rPr lang="it-IT" sz="1500" u="sng">
                <a:latin typeface="Helvetica" charset="0"/>
              </a:rPr>
              <a:t>istruzione</a:t>
            </a:r>
          </a:p>
          <a:p>
            <a:pPr algn="ctr"/>
            <a:r>
              <a:rPr lang="it-IT" sz="1500">
                <a:latin typeface="Helvetica" charset="0"/>
              </a:rPr>
              <a:t>(per lo svolgimento delle funzioni amministrative attualmente attribuite)</a:t>
            </a:r>
          </a:p>
          <a:p>
            <a:pPr algn="ctr"/>
            <a:endParaRPr lang="it-IT" sz="1500">
              <a:latin typeface="Helvetica" charset="0"/>
            </a:endParaRP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914400" y="5775325"/>
            <a:ext cx="8077200" cy="777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per il </a:t>
            </a:r>
            <a:r>
              <a:rPr lang="it-IT" sz="1500" u="sng">
                <a:latin typeface="Helvetica" charset="0"/>
              </a:rPr>
              <a:t>trasporto pubblico locale</a:t>
            </a:r>
            <a:r>
              <a:rPr lang="it-IT" sz="1500">
                <a:latin typeface="Helvetica" charset="0"/>
              </a:rPr>
              <a:t>, nella determinazione dell</a:t>
            </a:r>
            <a:r>
              <a:rPr lang="it-IT" sz="1500">
                <a:latin typeface="Arial"/>
              </a:rPr>
              <a:t>’</a:t>
            </a:r>
            <a:r>
              <a:rPr lang="it-IT" sz="1500">
                <a:latin typeface="Helvetica" charset="0"/>
              </a:rPr>
              <a:t>ammontare del finanziamento, si tiene conto della fornitura di un livello adeguato del servizio su tutto il territorio nazionale nonch</a:t>
            </a:r>
            <a:r>
              <a:rPr lang="it-IT" sz="1500">
                <a:latin typeface="Arial"/>
              </a:rPr>
              <a:t>é</a:t>
            </a:r>
            <a:r>
              <a:rPr lang="it-IT" sz="1500">
                <a:latin typeface="Helvetica" charset="0"/>
              </a:rPr>
              <a:t> dei costi </a:t>
            </a:r>
            <a:r>
              <a:rPr lang="it-IT" sz="1500" i="1">
                <a:latin typeface="Helvetica" charset="0"/>
              </a:rPr>
              <a:t>standard</a:t>
            </a:r>
            <a:r>
              <a:rPr lang="it-IT" sz="1500">
                <a:latin typeface="Arial"/>
              </a:rPr>
              <a:t>  </a:t>
            </a:r>
            <a:endParaRPr lang="it-IT" sz="1500">
              <a:latin typeface="Helvetica" charset="0"/>
            </a:endParaRP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2667000" y="3810000"/>
            <a:ext cx="2209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48768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4876800" y="3810000"/>
            <a:ext cx="1905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99" name="Oval 19"/>
          <p:cNvSpPr>
            <a:spLocks noChangeArrowheads="1"/>
          </p:cNvSpPr>
          <p:nvPr/>
        </p:nvSpPr>
        <p:spPr bwMode="auto">
          <a:xfrm>
            <a:off x="633413" y="1244600"/>
            <a:ext cx="2619375" cy="4445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hlink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Prima categoria</a:t>
            </a:r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3352800" y="1447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772400" cy="9906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200" b="1">
                <a:latin typeface="Helvetica" charset="0"/>
              </a:rPr>
              <a:t>c) I costi e i fabbisogni standard</a:t>
            </a:r>
            <a:endParaRPr lang="it-IT" sz="2400">
              <a:latin typeface="Helvetica" charset="0"/>
            </a:endParaRP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4403725" y="16478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73746" name="Text Box 18"/>
          <p:cNvSpPr txBox="1">
            <a:spLocks noChangeArrowheads="1"/>
          </p:cNvSpPr>
          <p:nvPr/>
        </p:nvSpPr>
        <p:spPr bwMode="auto">
          <a:xfrm>
            <a:off x="1447800" y="1524000"/>
            <a:ext cx="6934200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000" b="1">
                <a:latin typeface="Tahoma" charset="0"/>
              </a:rPr>
              <a:t>Decreto all’esame della Conferenza Unificata: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000" b="1">
                <a:latin typeface="Tahoma" charset="0"/>
              </a:rPr>
              <a:t>	Autonomia di entrata delle regioni</a:t>
            </a:r>
            <a:r>
              <a:rPr lang="it-IT" sz="2000">
                <a:latin typeface="Tahoma" charset="0"/>
              </a:rPr>
              <a:t> e statuto ordinario e delle province nonch</a:t>
            </a:r>
            <a:r>
              <a:rPr lang="it-IT" sz="2000">
                <a:latin typeface="Tahoma"/>
              </a:rPr>
              <a:t>è</a:t>
            </a:r>
            <a:r>
              <a:rPr lang="it-IT" sz="2000">
                <a:latin typeface="Tahoma" charset="0"/>
              </a:rPr>
              <a:t> di determinazione dei </a:t>
            </a:r>
            <a:r>
              <a:rPr lang="it-IT" sz="2000" b="1">
                <a:latin typeface="Tahoma" charset="0"/>
              </a:rPr>
              <a:t>costi e fabbisogni standard </a:t>
            </a:r>
            <a:r>
              <a:rPr lang="it-IT" sz="2000">
                <a:latin typeface="Tahoma" charset="0"/>
              </a:rPr>
              <a:t>nel settore sanitario </a:t>
            </a:r>
            <a:endParaRPr lang="it-IT" sz="2000" b="1">
              <a:latin typeface="Tahoma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1800">
                <a:latin typeface="Tahoma" charset="0"/>
              </a:rPr>
              <a:t>	(schema approvato dal Consiglio dei Ministri il 7 ottobre 2010;per espressa disposizione normativa, se entro il 5.12. pv, la Conferenza non esprime parere il provvedimento prosegue il proprio iter)</a:t>
            </a:r>
          </a:p>
          <a:p>
            <a:pPr>
              <a:spcBef>
                <a:spcPct val="50000"/>
              </a:spcBef>
            </a:pPr>
            <a:endParaRPr lang="it-IT"/>
          </a:p>
          <a:p>
            <a:pPr>
              <a:spcBef>
                <a:spcPct val="50000"/>
              </a:spcBef>
            </a:pPr>
            <a:r>
              <a:rPr lang="it-IT"/>
              <a:t>Capo IV</a:t>
            </a:r>
          </a:p>
          <a:p>
            <a:pPr>
              <a:spcBef>
                <a:spcPct val="50000"/>
              </a:spcBef>
            </a:pPr>
            <a:r>
              <a:rPr lang="it-IT"/>
              <a:t>Costi e fabbisogni standard nel settore sanitario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772400" cy="9906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200" b="1">
                <a:latin typeface="Helvetica" charset="0"/>
              </a:rPr>
              <a:t>c) I costi e i fabbisogni standard</a:t>
            </a:r>
            <a:endParaRPr lang="it-IT" sz="2400">
              <a:latin typeface="Helvetica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038600" y="1736725"/>
            <a:ext cx="5105400" cy="1006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500">
                <a:latin typeface="Helvetica" charset="0"/>
              </a:rPr>
              <a:t>Nella prima categoria sono riconducibili anche le funzioni fondamentali ai sensi dell</a:t>
            </a:r>
            <a:r>
              <a:rPr lang="it-IT" sz="1500">
                <a:latin typeface="Arial"/>
              </a:rPr>
              <a:t>’</a:t>
            </a:r>
            <a:r>
              <a:rPr lang="it-IT" sz="1500">
                <a:latin typeface="Helvetica" charset="0"/>
              </a:rPr>
              <a:t>articolo 117, secondo comma, lettera p), della Costituzione, come individuate dalla legislazione statale;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3048000" y="3733800"/>
            <a:ext cx="3346450" cy="638175"/>
          </a:xfrm>
          <a:prstGeom prst="rect">
            <a:avLst/>
          </a:prstGeom>
          <a:solidFill>
            <a:srgbClr val="F9F7CA"/>
          </a:solidFill>
          <a:ln w="28575">
            <a:solidFill>
              <a:srgbClr val="F9F7CA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700">
                <a:latin typeface="Helvetica" charset="0"/>
              </a:rPr>
              <a:t>Il finanziamento delle spese che rientrano nella </a:t>
            </a:r>
            <a:r>
              <a:rPr lang="it-IT" sz="1700" u="sng">
                <a:latin typeface="Helvetica" charset="0"/>
              </a:rPr>
              <a:t>prima categoria</a:t>
            </a:r>
            <a:endParaRPr lang="it-IT" sz="1700">
              <a:latin typeface="Helvetica" charset="0"/>
            </a:endParaRP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3505200" y="228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785813" y="2070100"/>
            <a:ext cx="2619375" cy="4445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hlink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Prima categoria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286000" y="5181600"/>
            <a:ext cx="51054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700">
                <a:latin typeface="Helvetica" charset="0"/>
              </a:rPr>
              <a:t>avviene in modo da garantirne il </a:t>
            </a:r>
            <a:r>
              <a:rPr lang="it-IT" sz="1700" u="sng">
                <a:latin typeface="Helvetica" charset="0"/>
              </a:rPr>
              <a:t>finanziamento integrale in base al </a:t>
            </a:r>
            <a:r>
              <a:rPr lang="it-IT" sz="1700" b="1" u="sng">
                <a:latin typeface="Helvetica" charset="0"/>
              </a:rPr>
              <a:t>fabbisogno standard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1371600" y="3048000"/>
            <a:ext cx="7391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4724400" y="441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1143000" y="1371600"/>
            <a:ext cx="1663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u="sng">
                <a:latin typeface="Helvetica" charset="0"/>
              </a:rPr>
              <a:t>Per gli enti locali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974725" y="228600"/>
            <a:ext cx="7772400" cy="11430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it-IT" sz="3200" b="1">
                <a:latin typeface="Helvetica" charset="0"/>
              </a:rPr>
              <a:t>Indice</a:t>
            </a:r>
            <a:endParaRPr lang="it-IT" sz="3200">
              <a:latin typeface="Helvetica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903288" y="1652588"/>
            <a:ext cx="80343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 typeface="Arial" charset="0"/>
              <a:buNone/>
            </a:pPr>
            <a:r>
              <a:rPr lang="it-IT" sz="2000">
                <a:latin typeface="Helvetica" charset="0"/>
              </a:rPr>
              <a:t>Il fabbisogno informativo per la riforma del sistema di finanza pubblica</a:t>
            </a:r>
          </a:p>
          <a:p>
            <a:pPr marL="457200" indent="-457200">
              <a:buFont typeface="Arial" charset="0"/>
              <a:buNone/>
            </a:pPr>
            <a:r>
              <a:rPr lang="it-IT" sz="2000">
                <a:latin typeface="Helvetica" charset="0"/>
              </a:rPr>
              <a:t>    (Leggi 42/2009 e 196/2009)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2198688" y="2498725"/>
            <a:ext cx="31099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None/>
            </a:pPr>
            <a:r>
              <a:rPr lang="it-IT" sz="2000">
                <a:latin typeface="Helvetica" charset="0"/>
              </a:rPr>
              <a:t>a) Profili istituzionali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198688" y="2940050"/>
            <a:ext cx="388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None/>
            </a:pPr>
            <a:r>
              <a:rPr lang="it-IT" sz="2000">
                <a:latin typeface="Helvetica" charset="0"/>
              </a:rPr>
              <a:t>b) L’armonizzazione dei bilanci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2198688" y="3397250"/>
            <a:ext cx="388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None/>
            </a:pPr>
            <a:r>
              <a:rPr lang="it-IT" sz="2000">
                <a:latin typeface="Helvetica" charset="0"/>
              </a:rPr>
              <a:t>c) I costi e i fabbisogni standard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2198688" y="3854450"/>
            <a:ext cx="4811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None/>
            </a:pPr>
            <a:r>
              <a:rPr lang="it-IT" sz="2000">
                <a:latin typeface="Helvetica" charset="0"/>
              </a:rPr>
              <a:t>d) La perequazione infrastrutturale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772400" cy="9906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200" b="1">
                <a:latin typeface="Helvetica" charset="0"/>
              </a:rPr>
              <a:t>c) I costi e i fabbisogni standard</a:t>
            </a:r>
            <a:endParaRPr lang="it-IT" sz="2400">
              <a:latin typeface="Helvetica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990600" y="1584325"/>
            <a:ext cx="5105400" cy="3508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700" i="1" u="sng">
                <a:latin typeface="Helvetica" charset="0"/>
              </a:rPr>
              <a:t>La distribuzione delle risorse avviene utilizzando: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990600" y="2101850"/>
            <a:ext cx="7620000" cy="838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>
                <a:latin typeface="Helvetica" charset="0"/>
                <a:cs typeface="Times New Roman" charset="0"/>
              </a:rPr>
              <a:t>1) </a:t>
            </a:r>
            <a:r>
              <a:rPr lang="it-IT" sz="1600">
                <a:latin typeface="Helvetica" charset="0"/>
              </a:rPr>
              <a:t>un indicatore di </a:t>
            </a:r>
            <a:r>
              <a:rPr lang="it-IT" sz="1600" b="1">
                <a:latin typeface="Helvetica" charset="0"/>
              </a:rPr>
              <a:t>fabbisogno finanziario</a:t>
            </a:r>
            <a:r>
              <a:rPr lang="it-IT" sz="1600">
                <a:latin typeface="Helvetica" charset="0"/>
              </a:rPr>
              <a:t>, calcolato come differenza tra il valore standardizzato della spesa corrente al netto degli interessi e il valore standardizzato del gettito dei tributi ed entrate proprie di applicazione generale;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295400" y="3124200"/>
            <a:ext cx="7848600" cy="1155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>
                <a:latin typeface="Helvetica" charset="0"/>
              </a:rPr>
              <a:t>dove la </a:t>
            </a:r>
            <a:r>
              <a:rPr lang="it-IT" sz="1400" b="1">
                <a:latin typeface="Helvetica" charset="0"/>
              </a:rPr>
              <a:t>spesa corrente standardizzata</a:t>
            </a:r>
            <a:r>
              <a:rPr lang="it-IT" sz="1400">
                <a:latin typeface="Helvetica" charset="0"/>
              </a:rPr>
              <a:t> </a:t>
            </a:r>
            <a:r>
              <a:rPr lang="it-IT" sz="1400">
                <a:latin typeface="Arial"/>
              </a:rPr>
              <a:t>è</a:t>
            </a:r>
            <a:r>
              <a:rPr lang="it-IT" sz="1400">
                <a:latin typeface="Helvetica" charset="0"/>
              </a:rPr>
              <a:t> calcolata sulla base di una quota uniforme per abitante, corretta per tenere conto della diversit</a:t>
            </a:r>
            <a:r>
              <a:rPr lang="it-IT" sz="1400">
                <a:latin typeface="Arial"/>
              </a:rPr>
              <a:t>à</a:t>
            </a:r>
            <a:r>
              <a:rPr lang="it-IT" sz="1400">
                <a:latin typeface="Helvetica" charset="0"/>
              </a:rPr>
              <a:t> della spesa in relazione: 		</a:t>
            </a:r>
          </a:p>
          <a:p>
            <a:pPr lvl="1"/>
            <a:r>
              <a:rPr lang="it-IT" sz="1400">
                <a:latin typeface="Helvetica" charset="0"/>
              </a:rPr>
              <a:t>a) all</a:t>
            </a:r>
            <a:r>
              <a:rPr lang="it-IT" sz="1400">
                <a:latin typeface="Arial"/>
              </a:rPr>
              <a:t>’</a:t>
            </a:r>
            <a:r>
              <a:rPr lang="it-IT" sz="1400">
                <a:latin typeface="Helvetica" charset="0"/>
              </a:rPr>
              <a:t>ampiezza demografica,</a:t>
            </a:r>
          </a:p>
          <a:p>
            <a:pPr lvl="1"/>
            <a:r>
              <a:rPr lang="it-IT" sz="1400">
                <a:latin typeface="Helvetica" charset="0"/>
              </a:rPr>
              <a:t>b) alle caratteristiche territoriali, con particolare riferimento alla presenza di  zone montane, </a:t>
            </a:r>
          </a:p>
          <a:p>
            <a:pPr lvl="1"/>
            <a:r>
              <a:rPr lang="it-IT" sz="1400">
                <a:latin typeface="Helvetica" charset="0"/>
              </a:rPr>
              <a:t>c) alle caratteristiche demografiche, sociali e produttive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90600" y="4724400"/>
            <a:ext cx="7620000" cy="593725"/>
          </a:xfrm>
          <a:prstGeom prst="rect">
            <a:avLst/>
          </a:prstGeom>
          <a:solidFill>
            <a:schemeClr val="bg1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>
                <a:latin typeface="Helvetica" charset="0"/>
                <a:cs typeface="Times New Roman" charset="0"/>
              </a:rPr>
              <a:t>2) </a:t>
            </a:r>
            <a:r>
              <a:rPr lang="it-IT" sz="1600">
                <a:latin typeface="Helvetica" charset="0"/>
              </a:rPr>
              <a:t>Indicatori di </a:t>
            </a:r>
            <a:r>
              <a:rPr lang="it-IT" sz="1600" b="1">
                <a:latin typeface="Helvetica" charset="0"/>
              </a:rPr>
              <a:t>fabbisogno di infrastrutture </a:t>
            </a:r>
            <a:r>
              <a:rPr lang="it-IT" sz="1600">
                <a:latin typeface="Helvetica" charset="0"/>
              </a:rPr>
              <a:t>in coerenza con la programmazione regionale di settore, per il finanziamento della spesa in conto capitale</a:t>
            </a:r>
            <a:endParaRPr lang="it-IT" sz="1600" b="1">
              <a:latin typeface="Helvetica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772400" cy="8382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200" b="1">
                <a:latin typeface="Helvetica" charset="0"/>
              </a:rPr>
              <a:t>c) I costi e i fabbisogni standard</a:t>
            </a:r>
            <a:endParaRPr lang="it-IT" sz="2200">
              <a:latin typeface="Helvetica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066800" y="1235075"/>
            <a:ext cx="7620000" cy="51752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 lvl="1"/>
            <a:r>
              <a:rPr lang="it-IT" sz="1400" i="1">
                <a:latin typeface="Helvetica" charset="0"/>
              </a:rPr>
              <a:t>Nel </a:t>
            </a:r>
            <a:r>
              <a:rPr lang="it-IT" sz="1400" i="1" u="sng">
                <a:latin typeface="Helvetica" charset="0"/>
              </a:rPr>
              <a:t>periodo transitorio</a:t>
            </a:r>
            <a:r>
              <a:rPr lang="it-IT" sz="1400" i="1">
                <a:latin typeface="Helvetica" charset="0"/>
              </a:rPr>
              <a:t> le funzioni da considerare ai fini del finanziamento integrale sulla base del fabbisogno standard sono provvisoriamente individuate nelle seguenti: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143000" y="2216150"/>
            <a:ext cx="8001000" cy="24320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/>
            <a:r>
              <a:rPr lang="it-IT" sz="1400" i="1">
                <a:latin typeface="Helvetica" charset="0"/>
              </a:rPr>
              <a:t>a) </a:t>
            </a:r>
            <a:r>
              <a:rPr lang="it-IT" sz="1400">
                <a:latin typeface="Helvetica" charset="0"/>
              </a:rPr>
              <a:t>funzioni generali di amministrazione, di gestione e di controllo, nella misura complessiva del 70 per cento delle spese come certificate dall</a:t>
            </a:r>
            <a:r>
              <a:rPr lang="it-IT" sz="1400">
                <a:latin typeface="Arial"/>
              </a:rPr>
              <a:t>’</a:t>
            </a:r>
            <a:r>
              <a:rPr lang="it-IT" sz="1400">
                <a:latin typeface="Helvetica" charset="0"/>
              </a:rPr>
              <a:t>ultimo conto del bilancio disponibile;</a:t>
            </a:r>
          </a:p>
          <a:p>
            <a:pPr lvl="2"/>
            <a:r>
              <a:rPr lang="it-IT" sz="1400" i="1">
                <a:latin typeface="Helvetica" charset="0"/>
              </a:rPr>
              <a:t>b) </a:t>
            </a:r>
            <a:r>
              <a:rPr lang="it-IT" sz="1400">
                <a:latin typeface="Helvetica" charset="0"/>
              </a:rPr>
              <a:t>funzioni di polizia locale;</a:t>
            </a:r>
            <a:r>
              <a:rPr lang="it-IT" sz="1400">
                <a:latin typeface="Arial"/>
              </a:rPr>
              <a:t>         </a:t>
            </a:r>
            <a:endParaRPr lang="it-IT" sz="1400">
              <a:latin typeface="Helvetica" charset="0"/>
            </a:endParaRPr>
          </a:p>
          <a:p>
            <a:pPr lvl="2"/>
            <a:r>
              <a:rPr lang="it-IT" sz="1400" i="1">
                <a:latin typeface="Helvetica" charset="0"/>
              </a:rPr>
              <a:t>c) </a:t>
            </a:r>
            <a:r>
              <a:rPr lang="it-IT" sz="1400">
                <a:latin typeface="Helvetica" charset="0"/>
              </a:rPr>
              <a:t>funzioni di istruzione pubblica, ivi compresi i servizi per gli asili nido e quelli di assistenza scolastica e refezione, nonch</a:t>
            </a:r>
            <a:r>
              <a:rPr lang="it-IT" sz="1400">
                <a:latin typeface="Arial"/>
              </a:rPr>
              <a:t>é</a:t>
            </a:r>
            <a:r>
              <a:rPr lang="it-IT" sz="1400">
                <a:latin typeface="Helvetica" charset="0"/>
              </a:rPr>
              <a:t> l</a:t>
            </a:r>
            <a:r>
              <a:rPr lang="it-IT" sz="1400">
                <a:latin typeface="Arial"/>
              </a:rPr>
              <a:t>’</a:t>
            </a:r>
            <a:r>
              <a:rPr lang="it-IT" sz="1400">
                <a:latin typeface="Helvetica" charset="0"/>
              </a:rPr>
              <a:t>edilizia scolastica;</a:t>
            </a:r>
            <a:r>
              <a:rPr lang="it-IT" sz="1400">
                <a:latin typeface="Arial"/>
              </a:rPr>
              <a:t>       </a:t>
            </a:r>
            <a:endParaRPr lang="it-IT" sz="1400">
              <a:latin typeface="Helvetica" charset="0"/>
            </a:endParaRPr>
          </a:p>
          <a:p>
            <a:pPr lvl="2"/>
            <a:r>
              <a:rPr lang="it-IT" sz="1400" i="1">
                <a:latin typeface="Helvetica" charset="0"/>
              </a:rPr>
              <a:t>d) </a:t>
            </a:r>
            <a:r>
              <a:rPr lang="it-IT" sz="1400">
                <a:latin typeface="Helvetica" charset="0"/>
              </a:rPr>
              <a:t>funzioni nel campo della viabilit</a:t>
            </a:r>
            <a:r>
              <a:rPr lang="it-IT" sz="1400">
                <a:latin typeface="Arial"/>
              </a:rPr>
              <a:t>à</a:t>
            </a:r>
            <a:r>
              <a:rPr lang="it-IT" sz="1400">
                <a:latin typeface="Helvetica" charset="0"/>
              </a:rPr>
              <a:t> e dei trasporti;</a:t>
            </a:r>
            <a:r>
              <a:rPr lang="it-IT" sz="1400">
                <a:latin typeface="Arial"/>
              </a:rPr>
              <a:t>       </a:t>
            </a:r>
            <a:endParaRPr lang="it-IT" sz="1400">
              <a:latin typeface="Helvetica" charset="0"/>
            </a:endParaRPr>
          </a:p>
          <a:p>
            <a:pPr lvl="2"/>
            <a:r>
              <a:rPr lang="it-IT" sz="1400" i="1">
                <a:latin typeface="Helvetica" charset="0"/>
              </a:rPr>
              <a:t>e) </a:t>
            </a:r>
            <a:r>
              <a:rPr lang="it-IT" sz="1400">
                <a:latin typeface="Helvetica" charset="0"/>
              </a:rPr>
              <a:t>funzioni riguardanti la gestione del territorio e dell</a:t>
            </a:r>
            <a:r>
              <a:rPr lang="it-IT" sz="1400">
                <a:latin typeface="Arial"/>
              </a:rPr>
              <a:t>’</a:t>
            </a:r>
            <a:r>
              <a:rPr lang="it-IT" sz="1400">
                <a:latin typeface="Helvetica" charset="0"/>
              </a:rPr>
              <a:t>ambiente, fatta eccezione per il servizio di edilizia residenziale pubblica e locale e piani di edilizia nonch</a:t>
            </a:r>
            <a:r>
              <a:rPr lang="it-IT" sz="1400">
                <a:latin typeface="Arial"/>
              </a:rPr>
              <a:t>é</a:t>
            </a:r>
            <a:r>
              <a:rPr lang="it-IT" sz="1400">
                <a:latin typeface="Helvetica" charset="0"/>
              </a:rPr>
              <a:t> per il servizio idrico integrato;</a:t>
            </a:r>
            <a:r>
              <a:rPr lang="it-IT" sz="1400">
                <a:latin typeface="Arial"/>
              </a:rPr>
              <a:t>         </a:t>
            </a:r>
            <a:endParaRPr lang="it-IT" sz="1400">
              <a:latin typeface="Helvetica" charset="0"/>
            </a:endParaRPr>
          </a:p>
          <a:p>
            <a:pPr lvl="2"/>
            <a:r>
              <a:rPr lang="it-IT" sz="1400" i="1">
                <a:latin typeface="Helvetica" charset="0"/>
              </a:rPr>
              <a:t>f) </a:t>
            </a:r>
            <a:r>
              <a:rPr lang="it-IT" sz="1400">
                <a:latin typeface="Helvetica" charset="0"/>
              </a:rPr>
              <a:t>funzioni del settore sociale.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990600" y="4800600"/>
            <a:ext cx="1371600" cy="304800"/>
          </a:xfrm>
          <a:prstGeom prst="rect">
            <a:avLst/>
          </a:prstGeom>
          <a:solidFill>
            <a:srgbClr val="F9F7CA"/>
          </a:solidFill>
          <a:ln w="12700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 lvl="1"/>
            <a:r>
              <a:rPr lang="it-IT" sz="1400" i="1">
                <a:latin typeface="Helvetica" charset="0"/>
              </a:rPr>
              <a:t>Province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990600" y="1905000"/>
            <a:ext cx="1295400" cy="304800"/>
          </a:xfrm>
          <a:prstGeom prst="rect">
            <a:avLst/>
          </a:prstGeom>
          <a:solidFill>
            <a:srgbClr val="F9F7CA"/>
          </a:solidFill>
          <a:ln w="12700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 lvl="1"/>
            <a:r>
              <a:rPr lang="it-IT" sz="1400" i="1">
                <a:latin typeface="Helvetica" charset="0"/>
              </a:rPr>
              <a:t>Comuni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1600200" y="5276850"/>
            <a:ext cx="7529513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r>
              <a:rPr lang="it-IT" sz="1400" i="1">
                <a:latin typeface="Helvetica" charset="0"/>
              </a:rPr>
              <a:t>a)</a:t>
            </a:r>
            <a:r>
              <a:rPr lang="it-IT" sz="1400">
                <a:latin typeface="Helvetica" charset="0"/>
              </a:rPr>
              <a:t> funzioni generali di amministrazione, di gestione e di controllo (70 %);</a:t>
            </a:r>
          </a:p>
          <a:p>
            <a:pPr lvl="1"/>
            <a:r>
              <a:rPr lang="it-IT" sz="1400" i="1">
                <a:latin typeface="Helvetica" charset="0"/>
              </a:rPr>
              <a:t>b)</a:t>
            </a:r>
            <a:r>
              <a:rPr lang="it-IT" sz="1400">
                <a:latin typeface="Helvetica" charset="0"/>
              </a:rPr>
              <a:t> funzioni di istruzione pubblica, ivi compresa l</a:t>
            </a:r>
            <a:r>
              <a:rPr lang="it-IT" sz="1400">
                <a:latin typeface="Arial"/>
              </a:rPr>
              <a:t>’</a:t>
            </a:r>
            <a:r>
              <a:rPr lang="it-IT" sz="1400">
                <a:latin typeface="Helvetica" charset="0"/>
              </a:rPr>
              <a:t>edilizia scolastica;</a:t>
            </a:r>
            <a:r>
              <a:rPr lang="it-IT" sz="1400">
                <a:latin typeface="Arial"/>
              </a:rPr>
              <a:t>         </a:t>
            </a:r>
            <a:endParaRPr lang="it-IT" sz="1400">
              <a:latin typeface="Helvetica" charset="0"/>
            </a:endParaRPr>
          </a:p>
          <a:p>
            <a:pPr lvl="1"/>
            <a:r>
              <a:rPr lang="it-IT" sz="1400" i="1">
                <a:latin typeface="Helvetica" charset="0"/>
              </a:rPr>
              <a:t>c) </a:t>
            </a:r>
            <a:r>
              <a:rPr lang="it-IT" sz="1400">
                <a:latin typeface="Helvetica" charset="0"/>
              </a:rPr>
              <a:t>funzioni nel campo dei trasporti;</a:t>
            </a:r>
            <a:r>
              <a:rPr lang="it-IT" sz="1400">
                <a:latin typeface="Arial"/>
              </a:rPr>
              <a:t>         </a:t>
            </a:r>
            <a:endParaRPr lang="it-IT" sz="1400">
              <a:latin typeface="Helvetica" charset="0"/>
            </a:endParaRPr>
          </a:p>
          <a:p>
            <a:pPr lvl="1"/>
            <a:r>
              <a:rPr lang="it-IT" sz="1400" i="1">
                <a:latin typeface="Helvetica" charset="0"/>
              </a:rPr>
              <a:t>d) </a:t>
            </a:r>
            <a:r>
              <a:rPr lang="it-IT" sz="1400">
                <a:latin typeface="Helvetica" charset="0"/>
              </a:rPr>
              <a:t>funzioni riguardanti la gestione del territorio;</a:t>
            </a:r>
            <a:r>
              <a:rPr lang="it-IT" sz="1400">
                <a:latin typeface="Arial"/>
              </a:rPr>
              <a:t>         </a:t>
            </a:r>
            <a:endParaRPr lang="it-IT" sz="1400">
              <a:latin typeface="Helvetica" charset="0"/>
            </a:endParaRPr>
          </a:p>
          <a:p>
            <a:pPr lvl="1"/>
            <a:r>
              <a:rPr lang="it-IT" sz="1400" i="1">
                <a:latin typeface="Helvetica" charset="0"/>
              </a:rPr>
              <a:t>e)</a:t>
            </a:r>
            <a:r>
              <a:rPr lang="it-IT" sz="1400">
                <a:latin typeface="Helvetica" charset="0"/>
              </a:rPr>
              <a:t> funzioni nel campo della tutela ambientale;</a:t>
            </a:r>
            <a:r>
              <a:rPr lang="it-IT" sz="1400">
                <a:latin typeface="Arial"/>
              </a:rPr>
              <a:t>         </a:t>
            </a:r>
            <a:endParaRPr lang="it-IT" sz="1400">
              <a:latin typeface="Helvetica" charset="0"/>
            </a:endParaRPr>
          </a:p>
          <a:p>
            <a:pPr lvl="1"/>
            <a:r>
              <a:rPr lang="it-IT" sz="1400" i="1">
                <a:latin typeface="Helvetica" charset="0"/>
              </a:rPr>
              <a:t>f) </a:t>
            </a:r>
            <a:r>
              <a:rPr lang="it-IT" sz="1400">
                <a:latin typeface="Helvetica" charset="0"/>
              </a:rPr>
              <a:t>funzioni nel campo dello sviluppo economico relative ai servizi del mercato del lavoro.</a:t>
            </a:r>
          </a:p>
          <a:p>
            <a:endParaRPr lang="en-US" sz="1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7802563" cy="2057400"/>
          </a:xfrm>
        </p:spPr>
        <p:txBody>
          <a:bodyPr/>
          <a:lstStyle/>
          <a:p>
            <a:pPr algn="just">
              <a:buFont typeface="Wingdings" charset="2"/>
              <a:buNone/>
            </a:pPr>
            <a:r>
              <a:rPr lang="it-IT" sz="2400">
                <a:latin typeface="Tahoma" charset="0"/>
              </a:rPr>
              <a:t>	D. lgs. recante disposizioni in materia di determinazione dei </a:t>
            </a:r>
            <a:r>
              <a:rPr lang="it-IT" sz="2400" b="1">
                <a:latin typeface="Tahoma" charset="0"/>
              </a:rPr>
              <a:t>fabbisogni standard</a:t>
            </a:r>
            <a:r>
              <a:rPr lang="it-IT" sz="2400">
                <a:latin typeface="Tahoma" charset="0"/>
              </a:rPr>
              <a:t> di comuni, citt</a:t>
            </a:r>
            <a:r>
              <a:rPr lang="it-IT" sz="2400">
                <a:latin typeface="Tahoma"/>
              </a:rPr>
              <a:t>à</a:t>
            </a:r>
            <a:r>
              <a:rPr lang="it-IT" sz="2400">
                <a:latin typeface="Tahoma" charset="0"/>
              </a:rPr>
              <a:t> metropolitane e province (Approvato in via definitiva dal Consiglio dei Ministri del 18.11.2010</a:t>
            </a:r>
            <a:r>
              <a:rPr lang="it-IT" sz="2800"/>
              <a:t>)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1066800" y="76200"/>
            <a:ext cx="7772400" cy="838200"/>
          </a:xfrm>
          <a:prstGeom prst="rect">
            <a:avLst/>
          </a:prstGeom>
          <a:solidFill>
            <a:srgbClr val="F9F7CA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it-IT" sz="3200" b="1">
                <a:solidFill>
                  <a:schemeClr val="tx2"/>
                </a:solidFill>
                <a:latin typeface="Helvetica" charset="0"/>
              </a:rPr>
              <a:t>c) I costi e i fabbisogni standard</a:t>
            </a:r>
            <a:endParaRPr lang="it-IT" sz="2200">
              <a:solidFill>
                <a:schemeClr val="tx2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1650" y="533400"/>
            <a:ext cx="6934200" cy="990600"/>
          </a:xfrm>
        </p:spPr>
        <p:txBody>
          <a:bodyPr/>
          <a:lstStyle/>
          <a:p>
            <a:r>
              <a:rPr lang="it-IT"/>
              <a:t/>
            </a:r>
            <a:br>
              <a:rPr lang="it-IT"/>
            </a:br>
            <a:endParaRPr lang="it-IT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24000"/>
            <a:ext cx="7772400" cy="3352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it-IT" sz="2400"/>
              <a:t>L’</a:t>
            </a:r>
            <a:r>
              <a:rPr lang="it-IT" sz="2400" b="1"/>
              <a:t>anno 2012</a:t>
            </a:r>
            <a:r>
              <a:rPr lang="it-IT" sz="2400"/>
              <a:t> è individuato quale anno di avvio della fase transitoria che deve comportare il superamento del criterio della spesa storica.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it-IT" sz="2400"/>
              <a:t>La fase transitoria: </a:t>
            </a:r>
            <a:r>
              <a:rPr lang="it-IT" sz="2400" b="1"/>
              <a:t>2012-2016</a:t>
            </a:r>
            <a:endParaRPr lang="it-IT" sz="2400"/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it-IT" sz="2400"/>
              <a:t>Determinazione dei fabbisogni standard: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it-IT" sz="2400"/>
              <a:t>a) nel 2011: </a:t>
            </a:r>
            <a:r>
              <a:rPr lang="it-IT" sz="2400" b="1"/>
              <a:t>1/3</a:t>
            </a:r>
            <a:r>
              <a:rPr lang="it-IT" sz="2400"/>
              <a:t> (entrano in vigore nel 2012-2014);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it-IT" sz="2400"/>
              <a:t>b) nel 2012: </a:t>
            </a:r>
            <a:r>
              <a:rPr lang="it-IT" sz="2400" b="1"/>
              <a:t>2/3</a:t>
            </a:r>
            <a:r>
              <a:rPr lang="it-IT" sz="2400"/>
              <a:t> (entrerano in vigore nel 2013-2015);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it-IT" sz="2400"/>
              <a:t>c) nel 2013 </a:t>
            </a:r>
            <a:r>
              <a:rPr lang="it-IT" sz="2400" b="1"/>
              <a:t>tutti</a:t>
            </a:r>
            <a:r>
              <a:rPr lang="it-IT" sz="2400"/>
              <a:t> (entreranno in vigore nel 2014-2016).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066800" y="76200"/>
            <a:ext cx="7772400" cy="838200"/>
          </a:xfrm>
          <a:prstGeom prst="rect">
            <a:avLst/>
          </a:prstGeom>
          <a:solidFill>
            <a:srgbClr val="F9F7CA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it-IT" sz="3200" b="1">
                <a:solidFill>
                  <a:schemeClr val="tx2"/>
                </a:solidFill>
                <a:latin typeface="Helvetica" charset="0"/>
              </a:rPr>
              <a:t>c) I costi e i fabbisogni standard</a:t>
            </a:r>
            <a:endParaRPr lang="it-IT" sz="2200">
              <a:solidFill>
                <a:schemeClr val="tx2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it-IT" b="1">
                <a:latin typeface="Tahoma" charset="0"/>
              </a:rPr>
              <a:t>Il metodo</a:t>
            </a:r>
            <a:endParaRPr lang="it-IT">
              <a:latin typeface="Tahoma" charset="0"/>
            </a:endParaRPr>
          </a:p>
          <a:p>
            <a:pPr>
              <a:buFont typeface="Wingdings" charset="2"/>
              <a:buNone/>
            </a:pPr>
            <a:r>
              <a:rPr lang="it-IT">
                <a:latin typeface="Tahoma" charset="0"/>
              </a:rPr>
              <a:t>	</a:t>
            </a:r>
            <a:r>
              <a:rPr lang="it-IT" sz="2800">
                <a:latin typeface="Tahoma" charset="0"/>
              </a:rPr>
              <a:t>Il fabbisogno standard, per ciascuna funzione fondamentale e i relativi servizi, è determinato attraverso procedure statistiche basate su dati di natura strutturale e contabile</a:t>
            </a:r>
            <a:endParaRPr lang="it-IT">
              <a:latin typeface="Tahoma" charset="0"/>
            </a:endParaRPr>
          </a:p>
          <a:p>
            <a:endParaRPr lang="it-IT">
              <a:latin typeface="Tahoma" charset="0"/>
            </a:endParaRPr>
          </a:p>
        </p:txBody>
      </p:sp>
      <p:sp>
        <p:nvSpPr>
          <p:cNvPr id="78853" name="Rectangle 5"/>
          <p:cNvSpPr>
            <a:spLocks noChangeArrowheads="1"/>
          </p:cNvSpPr>
          <p:nvPr>
            <p:ph type="title"/>
          </p:nvPr>
        </p:nvSpPr>
        <p:spPr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200" b="1">
                <a:latin typeface="Helvetica" charset="0"/>
              </a:rPr>
              <a:t>c) I costi e i fabbisogni standard</a:t>
            </a:r>
            <a:endParaRPr lang="it-IT" sz="2200"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752600"/>
            <a:ext cx="7772400" cy="3581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it-IT" sz="2000">
                <a:latin typeface="Tahoma" charset="0"/>
              </a:rPr>
              <a:t>Il procedimento e il ruolo della Sose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it-IT" sz="2000">
                <a:latin typeface="Tahoma" charset="0"/>
              </a:rPr>
              <a:t>	La </a:t>
            </a:r>
            <a:r>
              <a:rPr lang="it-IT" sz="2000" b="1">
                <a:latin typeface="Tahoma" charset="0"/>
              </a:rPr>
              <a:t>Società per gli studi di settore</a:t>
            </a:r>
            <a:r>
              <a:rPr lang="it-IT" sz="2000">
                <a:latin typeface="Tahoma" charset="0"/>
              </a:rPr>
              <a:t> (Sose), predispone le metodologie occorrenti alla individuazione dei fabbisogni standard e ne determina i valori con tecniche statistiche.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endParaRPr lang="it-IT" sz="2000">
              <a:latin typeface="Tahoma" charset="0"/>
            </a:endParaRP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it-IT" sz="2000">
                <a:latin typeface="Tahoma" charset="0"/>
              </a:rPr>
              <a:t>	Sose provvede al monitoraggio della fase applicativa e all’aggiornamento delle elaborazioni relative alla determinazione dei fabbisogni standard. </a:t>
            </a:r>
          </a:p>
          <a:p>
            <a:pPr>
              <a:lnSpc>
                <a:spcPct val="90000"/>
              </a:lnSpc>
            </a:pPr>
            <a:endParaRPr lang="it-IT" sz="2000"/>
          </a:p>
        </p:txBody>
      </p:sp>
      <p:sp>
        <p:nvSpPr>
          <p:cNvPr id="80902" name="Rectangle 6"/>
          <p:cNvSpPr>
            <a:spLocks noChangeArrowheads="1"/>
          </p:cNvSpPr>
          <p:nvPr>
            <p:ph type="title"/>
          </p:nvPr>
        </p:nvSpPr>
        <p:spPr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200" b="1">
                <a:latin typeface="Helvetica" charset="0"/>
              </a:rPr>
              <a:t>c) I costi e i fabbisogni standard</a:t>
            </a:r>
            <a:endParaRPr lang="it-IT" sz="2200"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71650" y="533400"/>
            <a:ext cx="6934200" cy="990600"/>
          </a:xfrm>
        </p:spPr>
        <p:txBody>
          <a:bodyPr/>
          <a:lstStyle/>
          <a:p>
            <a:r>
              <a:rPr lang="it-IT"/>
              <a:t/>
            </a:r>
            <a:br>
              <a:rPr lang="it-IT"/>
            </a:br>
            <a:r>
              <a:rPr lang="it-IT" sz="4000"/>
              <a:t>La determinazione </a:t>
            </a:r>
            <a:br>
              <a:rPr lang="it-IT" sz="4000"/>
            </a:br>
            <a:r>
              <a:rPr lang="it-IT" sz="4000"/>
              <a:t>dei fabbisogni standard</a:t>
            </a:r>
            <a:r>
              <a:rPr lang="it-IT"/>
              <a:t/>
            </a:r>
            <a:br>
              <a:rPr lang="it-IT"/>
            </a:br>
            <a:endParaRPr lang="it-IT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7772400" cy="3962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it-IT" sz="2400">
                <a:latin typeface="Helvetica" charset="0"/>
              </a:rPr>
              <a:t>Sose può predisporre </a:t>
            </a:r>
            <a:r>
              <a:rPr lang="it-IT" sz="2400" b="1">
                <a:latin typeface="Helvetica" charset="0"/>
              </a:rPr>
              <a:t>appositi questionari</a:t>
            </a:r>
            <a:r>
              <a:rPr lang="it-IT" sz="2400">
                <a:latin typeface="Helvetica" charset="0"/>
              </a:rPr>
              <a:t> funzionali a raccogliere i dati contabili e strutturali dai Comuni e dalle Province: </a:t>
            </a:r>
          </a:p>
          <a:p>
            <a:pPr>
              <a:lnSpc>
                <a:spcPct val="90000"/>
              </a:lnSpc>
            </a:pPr>
            <a:r>
              <a:rPr lang="it-IT" sz="2400">
                <a:latin typeface="Helvetica" charset="0"/>
              </a:rPr>
              <a:t>i Comuni e le Province restituiscono per via telematica, entro sessanta giorni dal loro ricevimento, i questionari compilati con i dati richiesti, sottoscritti dal legale rappresentante e dal responsabile economico finanziario</a:t>
            </a:r>
          </a:p>
          <a:p>
            <a:pPr>
              <a:lnSpc>
                <a:spcPct val="90000"/>
              </a:lnSpc>
            </a:pPr>
            <a:r>
              <a:rPr lang="it-IT" sz="2400">
                <a:latin typeface="Helvetica" charset="0"/>
              </a:rPr>
              <a:t>agli stessi fini anche il certificato di conto consuntivo contiene i dati necessari per il calcolo del fabbisogno standard.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endParaRPr lang="it-IT" sz="2800">
              <a:latin typeface="Tahoma" charset="0"/>
            </a:endParaRP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solidFill>
            <a:srgbClr val="F9F7CA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it-IT" sz="3200" b="1">
                <a:solidFill>
                  <a:schemeClr val="tx2"/>
                </a:solidFill>
                <a:latin typeface="Helvetica" charset="0"/>
              </a:rPr>
              <a:t>c) I costi e i fabbisogni standard</a:t>
            </a:r>
            <a:endParaRPr lang="it-IT" sz="2200">
              <a:solidFill>
                <a:schemeClr val="tx2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1650" y="533400"/>
            <a:ext cx="6934200" cy="990600"/>
          </a:xfrm>
        </p:spPr>
        <p:txBody>
          <a:bodyPr/>
          <a:lstStyle/>
          <a:p>
            <a:r>
              <a:rPr lang="it-IT"/>
              <a:t/>
            </a:r>
            <a:br>
              <a:rPr lang="it-IT"/>
            </a:br>
            <a:r>
              <a:rPr lang="it-IT" sz="4000"/>
              <a:t>La determinazione </a:t>
            </a:r>
            <a:br>
              <a:rPr lang="it-IT" sz="4000"/>
            </a:br>
            <a:r>
              <a:rPr lang="it-IT" sz="4000"/>
              <a:t>dei fabbisogni standard</a:t>
            </a:r>
            <a:r>
              <a:rPr lang="it-IT"/>
              <a:t/>
            </a:r>
            <a:br>
              <a:rPr lang="it-IT"/>
            </a:br>
            <a:endParaRPr lang="it-IT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it-IT" sz="2800">
                <a:latin typeface="Tahoma" charset="0"/>
              </a:rPr>
              <a:t>la Sose si avvale della collaborazione scientifica dell’</a:t>
            </a:r>
            <a:r>
              <a:rPr lang="it-IT" sz="2800" b="1">
                <a:latin typeface="Tahoma" charset="0"/>
              </a:rPr>
              <a:t>IFEL</a:t>
            </a:r>
            <a:r>
              <a:rPr lang="it-IT" sz="2800">
                <a:latin typeface="Tahoma" charset="0"/>
              </a:rPr>
              <a:t> il quale:</a:t>
            </a:r>
          </a:p>
          <a:p>
            <a:pPr>
              <a:lnSpc>
                <a:spcPct val="90000"/>
              </a:lnSpc>
              <a:buFont typeface="Times" charset="0"/>
              <a:buChar char="•"/>
            </a:pPr>
            <a:r>
              <a:rPr lang="it-IT" sz="2000">
                <a:latin typeface="Tahoma" charset="0"/>
              </a:rPr>
              <a:t>fornisce analisi e studi: </a:t>
            </a:r>
          </a:p>
          <a:p>
            <a:pPr>
              <a:lnSpc>
                <a:spcPct val="90000"/>
              </a:lnSpc>
              <a:buFont typeface="Times" charset="0"/>
              <a:buChar char="•"/>
            </a:pPr>
            <a:r>
              <a:rPr lang="it-IT" sz="2000">
                <a:latin typeface="Tahoma" charset="0"/>
              </a:rPr>
              <a:t>partecipa alla fase di predisposizione dei questionari e della loro somministrazione agli enti locali; concorre allo sviluppo della metodologia di calcolo dei fabbisogni standard, nonché alla valutazione dell’adeguatezza delle stime prodotte; </a:t>
            </a:r>
          </a:p>
          <a:p>
            <a:pPr>
              <a:lnSpc>
                <a:spcPct val="90000"/>
              </a:lnSpc>
              <a:buFont typeface="Times" charset="0"/>
              <a:buChar char="•"/>
            </a:pPr>
            <a:r>
              <a:rPr lang="it-IT" sz="2000">
                <a:latin typeface="Tahoma" charset="0"/>
              </a:rPr>
              <a:t>partecipa all’analisi dei risultati; </a:t>
            </a:r>
          </a:p>
          <a:p>
            <a:pPr>
              <a:lnSpc>
                <a:spcPct val="90000"/>
              </a:lnSpc>
              <a:buFont typeface="Times" charset="0"/>
              <a:buChar char="•"/>
            </a:pPr>
            <a:r>
              <a:rPr lang="it-IT" sz="2000">
                <a:latin typeface="Tahoma" charset="0"/>
              </a:rPr>
              <a:t>concorre al monitoraggio del processo di attuazione dei fabbisogni standard; </a:t>
            </a:r>
          </a:p>
          <a:p>
            <a:pPr>
              <a:lnSpc>
                <a:spcPct val="90000"/>
              </a:lnSpc>
              <a:buFont typeface="Times" charset="0"/>
              <a:buChar char="•"/>
            </a:pPr>
            <a:r>
              <a:rPr lang="it-IT" sz="2000">
                <a:latin typeface="Tahoma" charset="0"/>
              </a:rPr>
              <a:t>propone correzioni e modifiche alla procedura di attuazione dei fabbisogni standard, nonché agli indicatori di fabbisogni fissati per i singoli enti. </a:t>
            </a:r>
          </a:p>
          <a:p>
            <a:pPr>
              <a:lnSpc>
                <a:spcPct val="90000"/>
              </a:lnSpc>
              <a:buFont typeface="Times" charset="0"/>
              <a:buChar char="•"/>
            </a:pPr>
            <a:r>
              <a:rPr lang="it-IT" sz="2000">
                <a:latin typeface="Tahoma" charset="0"/>
              </a:rPr>
              <a:t>fornisce assistenza tecnica e formazione ai Comuni e alle Province. </a:t>
            </a:r>
            <a:endParaRPr lang="it-IT" sz="2800"/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solidFill>
            <a:srgbClr val="F9F7CA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it-IT" sz="3200" b="1">
                <a:solidFill>
                  <a:schemeClr val="tx2"/>
                </a:solidFill>
                <a:latin typeface="Helvetica" charset="0"/>
              </a:rPr>
              <a:t>c) I costi e i fabbisogni standard</a:t>
            </a:r>
            <a:endParaRPr lang="it-IT" sz="2200">
              <a:solidFill>
                <a:schemeClr val="tx2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1650" y="533400"/>
            <a:ext cx="6934200" cy="990600"/>
          </a:xfrm>
        </p:spPr>
        <p:txBody>
          <a:bodyPr/>
          <a:lstStyle/>
          <a:p>
            <a:r>
              <a:rPr lang="it-IT"/>
              <a:t/>
            </a:r>
            <a:br>
              <a:rPr lang="it-IT"/>
            </a:br>
            <a:r>
              <a:rPr lang="it-IT" sz="4000"/>
              <a:t>La determinazione </a:t>
            </a:r>
            <a:br>
              <a:rPr lang="it-IT" sz="4000"/>
            </a:br>
            <a:r>
              <a:rPr lang="it-IT" sz="4000"/>
              <a:t>dei fabbisogni standard</a:t>
            </a:r>
            <a:r>
              <a:rPr lang="it-IT"/>
              <a:t/>
            </a:r>
            <a:br>
              <a:rPr lang="it-IT"/>
            </a:br>
            <a:endParaRPr lang="it-IT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590800"/>
            <a:ext cx="7772400" cy="990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it-IT" sz="2400">
                <a:latin typeface="Tahoma" charset="0"/>
              </a:rPr>
              <a:t>la Sose può altresì avvalersi della collaborazione dell’ISTAT (art. 5 lett. F)</a:t>
            </a:r>
            <a:endParaRPr lang="it-IT" sz="2400"/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solidFill>
            <a:srgbClr val="F9F7CA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it-IT" sz="3200" b="1">
                <a:solidFill>
                  <a:schemeClr val="tx2"/>
                </a:solidFill>
                <a:latin typeface="Helvetica" charset="0"/>
              </a:rPr>
              <a:t>c) I costi e i fabbisogni standard</a:t>
            </a:r>
            <a:endParaRPr lang="it-IT" sz="2200">
              <a:solidFill>
                <a:schemeClr val="tx2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1650" y="533400"/>
            <a:ext cx="6934200" cy="990600"/>
          </a:xfrm>
        </p:spPr>
        <p:txBody>
          <a:bodyPr/>
          <a:lstStyle/>
          <a:p>
            <a:r>
              <a:rPr lang="it-IT"/>
              <a:t/>
            </a:r>
            <a:br>
              <a:rPr lang="it-IT"/>
            </a:br>
            <a:r>
              <a:rPr lang="it-IT" sz="4000"/>
              <a:t>La determinazione </a:t>
            </a:r>
            <a:br>
              <a:rPr lang="it-IT" sz="4000"/>
            </a:br>
            <a:r>
              <a:rPr lang="it-IT" sz="4000"/>
              <a:t>dei fabbisogni standard</a:t>
            </a:r>
            <a:r>
              <a:rPr lang="it-IT"/>
              <a:t/>
            </a:r>
            <a:br>
              <a:rPr lang="it-IT"/>
            </a:br>
            <a:endParaRPr lang="it-IT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28194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it-IT" sz="2400">
                <a:latin typeface="Tahoma" charset="0"/>
              </a:rPr>
              <a:t>La </a:t>
            </a:r>
            <a:r>
              <a:rPr lang="it-IT" sz="2400" b="1">
                <a:latin typeface="Tahoma" charset="0"/>
              </a:rPr>
              <a:t>fase di approvazione</a:t>
            </a:r>
            <a:endParaRPr lang="it-IT" sz="2400">
              <a:latin typeface="Tahoma" charset="0"/>
            </a:endParaRPr>
          </a:p>
          <a:p>
            <a:pPr>
              <a:buFont typeface="Wingdings" charset="2"/>
              <a:buNone/>
            </a:pPr>
            <a:r>
              <a:rPr lang="it-IT" sz="2400">
                <a:latin typeface="Tahoma" charset="0"/>
              </a:rPr>
              <a:t>Le metodologie </a:t>
            </a:r>
            <a:r>
              <a:rPr lang="it-IT" sz="2400">
                <a:latin typeface="Tahoma" charset="0"/>
                <a:ea typeface="Lucida Grande" charset="0"/>
                <a:cs typeface="Lucida Grande" charset="0"/>
              </a:rPr>
              <a:t>→</a:t>
            </a:r>
            <a:r>
              <a:rPr lang="it-IT" sz="2400">
                <a:latin typeface="Tahoma" charset="0"/>
              </a:rPr>
              <a:t> approvazione da parte della Commissione tecnica paritetica per l’attuazione del federalismo fiscale (Copaff); </a:t>
            </a:r>
          </a:p>
          <a:p>
            <a:pPr>
              <a:buFont typeface="Wingdings" charset="2"/>
              <a:buNone/>
            </a:pPr>
            <a:r>
              <a:rPr lang="it-IT" sz="2400">
                <a:latin typeface="Tahoma" charset="0"/>
              </a:rPr>
              <a:t>I risultati delle elaborazioni </a:t>
            </a:r>
            <a:r>
              <a:rPr lang="it-IT" sz="2400">
                <a:latin typeface="Tahoma" charset="0"/>
                <a:ea typeface="Lucida Grande" charset="0"/>
                <a:cs typeface="Lucida Grande" charset="0"/>
              </a:rPr>
              <a:t>→</a:t>
            </a:r>
            <a:r>
              <a:rPr lang="it-IT" sz="2400">
                <a:latin typeface="Tahoma" charset="0"/>
              </a:rPr>
              <a:t> trasmessi dalla Sose al Dipartimento delle finanze RGS</a:t>
            </a: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solidFill>
            <a:srgbClr val="F9F7CA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it-IT" sz="3200" b="1">
                <a:solidFill>
                  <a:schemeClr val="tx2"/>
                </a:solidFill>
                <a:latin typeface="Helvetica" charset="0"/>
              </a:rPr>
              <a:t>c) I costi e i fabbisogni standard</a:t>
            </a:r>
            <a:endParaRPr lang="it-IT" sz="2200">
              <a:solidFill>
                <a:schemeClr val="tx2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74725" y="228600"/>
            <a:ext cx="7772400" cy="11430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it-IT" sz="3200" b="1">
                <a:latin typeface="Helvetica" charset="0"/>
              </a:rPr>
              <a:t>a) Profili istituzionali</a:t>
            </a:r>
            <a:endParaRPr lang="it-IT" sz="3200">
              <a:latin typeface="Helvetica" charset="0"/>
            </a:endParaRP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1447800" y="2438400"/>
            <a:ext cx="7010400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it-IT" sz="2000" i="1">
                <a:latin typeface="Helvetica" charset="0"/>
              </a:rPr>
              <a:t>Commissione parlamentare per l</a:t>
            </a:r>
            <a:r>
              <a:rPr lang="it-IT" sz="2000" i="1">
                <a:latin typeface="Arial"/>
              </a:rPr>
              <a:t>’</a:t>
            </a:r>
            <a:r>
              <a:rPr lang="it-IT" sz="2000" i="1">
                <a:latin typeface="Helvetica" charset="0"/>
              </a:rPr>
              <a:t>attuazione del federalismo fiscale </a:t>
            </a:r>
          </a:p>
          <a:p>
            <a:pPr>
              <a:buFontTx/>
              <a:buChar char="•"/>
            </a:pPr>
            <a:r>
              <a:rPr lang="it-IT" sz="2000" i="1">
                <a:latin typeface="Helvetica" charset="0"/>
              </a:rPr>
              <a:t>Conferenza permanente per il coordinamento della finanza pubblica</a:t>
            </a:r>
          </a:p>
          <a:p>
            <a:pPr>
              <a:buFontTx/>
              <a:buChar char="•"/>
            </a:pPr>
            <a:r>
              <a:rPr lang="it-IT" sz="2000" i="1">
                <a:latin typeface="Helvetica" charset="0"/>
              </a:rPr>
              <a:t>Commissione tecnica paritetica per l</a:t>
            </a:r>
            <a:r>
              <a:rPr lang="it-IT" sz="2000" i="1">
                <a:latin typeface="Arial"/>
              </a:rPr>
              <a:t>’</a:t>
            </a:r>
            <a:r>
              <a:rPr lang="it-IT" sz="2000" i="1">
                <a:latin typeface="Helvetica" charset="0"/>
              </a:rPr>
              <a:t>attuazione del federalismo fiscale (COPAFF)</a:t>
            </a:r>
          </a:p>
          <a:p>
            <a:pPr>
              <a:buFontTx/>
              <a:buChar char="•"/>
            </a:pPr>
            <a:r>
              <a:rPr lang="it-IT" sz="2000" i="1">
                <a:latin typeface="Helvetica" charset="0"/>
              </a:rPr>
              <a:t>Comitato per i principi contabili</a:t>
            </a:r>
          </a:p>
          <a:p>
            <a:pPr>
              <a:buFontTx/>
              <a:buChar char="•"/>
            </a:pPr>
            <a:r>
              <a:rPr lang="it-IT" sz="2000" i="1">
                <a:latin typeface="Helvetica" charset="0"/>
              </a:rPr>
              <a:t>La banca dati delle amministrazioni pubbliche</a:t>
            </a:r>
          </a:p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1524000" y="17526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Le nuove istituzioni della finanza multilivello: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71650" y="533400"/>
            <a:ext cx="6934200" cy="990600"/>
          </a:xfrm>
        </p:spPr>
        <p:txBody>
          <a:bodyPr/>
          <a:lstStyle/>
          <a:p>
            <a:r>
              <a:rPr lang="it-IT"/>
              <a:t/>
            </a:r>
            <a:br>
              <a:rPr lang="it-IT"/>
            </a:br>
            <a:r>
              <a:rPr lang="it-IT" sz="4000"/>
              <a:t>La determinazione </a:t>
            </a:r>
            <a:br>
              <a:rPr lang="it-IT" sz="4000"/>
            </a:br>
            <a:r>
              <a:rPr lang="it-IT" sz="4000"/>
              <a:t>dei fabbisogni standard</a:t>
            </a:r>
            <a:r>
              <a:rPr lang="it-IT"/>
              <a:t/>
            </a:r>
            <a:br>
              <a:rPr lang="it-IT"/>
            </a:br>
            <a:endParaRPr lang="it-IT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828800"/>
            <a:ext cx="7772400" cy="31242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it-IT" sz="2000">
                <a:latin typeface="Tahoma" charset="0"/>
              </a:rPr>
              <a:t>Con DPCM sono adottati: </a:t>
            </a: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it-IT" sz="2000">
                <a:latin typeface="Tahoma" charset="0"/>
              </a:rPr>
              <a:t>1.	la </a:t>
            </a:r>
            <a:r>
              <a:rPr lang="it-IT" sz="2000" b="1">
                <a:latin typeface="Tahoma" charset="0"/>
              </a:rPr>
              <a:t>nota metodologica</a:t>
            </a:r>
            <a:r>
              <a:rPr lang="it-IT" sz="2000">
                <a:latin typeface="Tahoma" charset="0"/>
              </a:rPr>
              <a:t> </a:t>
            </a: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it-IT" sz="2000">
                <a:latin typeface="Tahoma" charset="0"/>
              </a:rPr>
              <a:t>2.	</a:t>
            </a:r>
            <a:r>
              <a:rPr lang="it-IT" sz="2000" b="1">
                <a:latin typeface="Tahoma" charset="0"/>
              </a:rPr>
              <a:t>fabbisogno standard</a:t>
            </a:r>
            <a:r>
              <a:rPr lang="it-IT" sz="2000">
                <a:latin typeface="Tahoma" charset="0"/>
              </a:rPr>
              <a:t> per </a:t>
            </a:r>
            <a:r>
              <a:rPr lang="it-IT" sz="2000" b="1">
                <a:latin typeface="Tahoma" charset="0"/>
              </a:rPr>
              <a:t>ciascun Comune e Provincia</a:t>
            </a:r>
            <a:endParaRPr lang="it-IT" sz="2000">
              <a:latin typeface="Tahoma" charset="0"/>
            </a:endParaRP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it-IT" sz="1800">
                <a:latin typeface="Tahoma" charset="0"/>
              </a:rPr>
              <a:t>Sullo schema di DPCM è sentita la Conferenza Stato-città e autonomie locali. </a:t>
            </a: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it-IT" sz="1800">
                <a:latin typeface="Tahoma" charset="0"/>
              </a:rPr>
              <a:t>lo schema è trasmesso alle Camere per il parere:</a:t>
            </a:r>
          </a:p>
          <a:p>
            <a:pPr marL="533400" indent="-533400">
              <a:lnSpc>
                <a:spcPct val="90000"/>
              </a:lnSpc>
              <a:buFont typeface="Wingdings" charset="2"/>
              <a:buChar char="ü"/>
            </a:pPr>
            <a:r>
              <a:rPr lang="it-IT" sz="1800">
                <a:latin typeface="Tahoma" charset="0"/>
              </a:rPr>
              <a:t>della Commissione bicamerale per l’attuazione del federalismo fiscale</a:t>
            </a:r>
          </a:p>
          <a:p>
            <a:pPr marL="533400" indent="-533400">
              <a:lnSpc>
                <a:spcPct val="90000"/>
              </a:lnSpc>
              <a:buFont typeface="Wingdings" charset="2"/>
              <a:buChar char="ü"/>
            </a:pPr>
            <a:r>
              <a:rPr lang="it-IT" sz="1800">
                <a:latin typeface="Tahoma" charset="0"/>
              </a:rPr>
              <a:t>delle Commissioni parlamentari competenti per le conseguenze di carattere finanziari	</a:t>
            </a:r>
          </a:p>
          <a:p>
            <a:pPr marL="533400" indent="-533400">
              <a:lnSpc>
                <a:spcPct val="90000"/>
              </a:lnSpc>
            </a:pPr>
            <a:endParaRPr lang="it-IT" sz="2000">
              <a:latin typeface="Tahoma" charset="0"/>
            </a:endParaRP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solidFill>
            <a:srgbClr val="F9F7CA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it-IT" sz="3200" b="1">
                <a:solidFill>
                  <a:schemeClr val="tx2"/>
                </a:solidFill>
                <a:latin typeface="Helvetica" charset="0"/>
              </a:rPr>
              <a:t>c) I costi e i fabbisogni standard</a:t>
            </a:r>
            <a:endParaRPr lang="it-IT" sz="2200">
              <a:solidFill>
                <a:schemeClr val="tx2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71650" y="533400"/>
            <a:ext cx="6934200" cy="990600"/>
          </a:xfrm>
        </p:spPr>
        <p:txBody>
          <a:bodyPr/>
          <a:lstStyle/>
          <a:p>
            <a:r>
              <a:rPr lang="it-IT"/>
              <a:t/>
            </a:r>
            <a:br>
              <a:rPr lang="it-IT"/>
            </a:br>
            <a:r>
              <a:rPr lang="it-IT" sz="4000"/>
              <a:t>La determinazione </a:t>
            </a:r>
            <a:br>
              <a:rPr lang="it-IT" sz="4000"/>
            </a:br>
            <a:r>
              <a:rPr lang="it-IT" sz="4000"/>
              <a:t>dei fabbisogni standard</a:t>
            </a:r>
            <a:r>
              <a:rPr lang="it-IT"/>
              <a:t/>
            </a:r>
            <a:br>
              <a:rPr lang="it-IT"/>
            </a:br>
            <a:endParaRPr lang="it-IT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772400" cy="4114800"/>
          </a:xfrm>
        </p:spPr>
        <p:txBody>
          <a:bodyPr/>
          <a:lstStyle/>
          <a:p>
            <a:pPr>
              <a:buFont typeface="Wingdings" charset="2"/>
              <a:buNone/>
            </a:pPr>
            <a:endParaRPr lang="it-IT" sz="2000">
              <a:latin typeface="Tahoma" charset="0"/>
            </a:endParaRPr>
          </a:p>
          <a:p>
            <a:pPr>
              <a:buFont typeface="Wingdings" charset="2"/>
              <a:buNone/>
            </a:pPr>
            <a:r>
              <a:rPr lang="it-IT" sz="2000">
                <a:latin typeface="Tahoma" charset="0"/>
              </a:rPr>
              <a:t>	ciascuno dei DPCM recante determinazione dei fabbisogni standard indica in allegato gli elementi considerati ai fini di tale determinazione; </a:t>
            </a:r>
          </a:p>
          <a:p>
            <a:pPr>
              <a:buFont typeface="Wingdings" charset="2"/>
              <a:buNone/>
            </a:pPr>
            <a:r>
              <a:rPr lang="it-IT" sz="2000">
                <a:latin typeface="Tahoma" charset="0"/>
              </a:rPr>
              <a:t>	</a:t>
            </a:r>
          </a:p>
          <a:p>
            <a:pPr>
              <a:buFont typeface="Wingdings" charset="2"/>
              <a:buNone/>
            </a:pPr>
            <a:r>
              <a:rPr lang="it-IT" sz="2000">
                <a:latin typeface="Tahoma" charset="0"/>
              </a:rPr>
              <a:t>	ciascun Comune e Provincia dà adeguata pubblicità al decreto sul proprio sito istituzionale, nonché attraverso le ulteriori forme di comunicazione del proprio bilancio. </a:t>
            </a:r>
            <a:endParaRPr lang="it-IT" sz="2000"/>
          </a:p>
          <a:p>
            <a:endParaRPr lang="it-IT" sz="2800"/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solidFill>
            <a:srgbClr val="F9F7CA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it-IT" sz="3200" b="1">
                <a:solidFill>
                  <a:schemeClr val="tx2"/>
                </a:solidFill>
                <a:latin typeface="Helvetica" charset="0"/>
              </a:rPr>
              <a:t>c) I costi e i fabbisogni standard</a:t>
            </a:r>
            <a:endParaRPr lang="it-IT" sz="2200">
              <a:solidFill>
                <a:schemeClr val="tx2"/>
              </a:solidFill>
              <a:latin typeface="Helvetica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8382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200" b="1">
                <a:latin typeface="Helvetica" charset="0"/>
              </a:rPr>
              <a:t>d) La perequazione infrastrutturale</a:t>
            </a:r>
            <a:endParaRPr lang="it-IT" sz="2200">
              <a:latin typeface="Helvetica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219200" y="1600200"/>
            <a:ext cx="7391400" cy="7778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>
                <a:latin typeface="Helvetica" charset="0"/>
              </a:rPr>
              <a:t>La legge 42 (art. 22) dispone che in sede di prima applicazione, il Ministro dell</a:t>
            </a:r>
            <a:r>
              <a:rPr lang="it-IT" sz="1500">
                <a:latin typeface="Arial"/>
              </a:rPr>
              <a:t>’</a:t>
            </a:r>
            <a:r>
              <a:rPr lang="it-IT" sz="1500">
                <a:latin typeface="Helvetica" charset="0"/>
              </a:rPr>
              <a:t>economia e delle finanze, d</a:t>
            </a:r>
            <a:r>
              <a:rPr lang="it-IT" sz="1500">
                <a:latin typeface="Arial"/>
              </a:rPr>
              <a:t>’</a:t>
            </a:r>
            <a:r>
              <a:rPr lang="it-IT" sz="1500">
                <a:latin typeface="Helvetica" charset="0"/>
              </a:rPr>
              <a:t>intesa con altri Ministri, predisponga una ricognizione degli interventi infrastrutturali, sulla base delle norme vigenti, riguardanti</a:t>
            </a:r>
            <a:endParaRPr lang="en-US" sz="1500">
              <a:latin typeface="Helvetica" charset="0"/>
            </a:endParaRP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5181600" y="2438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1600200" y="3048000"/>
            <a:ext cx="678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1600200" y="3048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914400" y="3962400"/>
            <a:ext cx="1828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/>
              <a:t>Le strutture sanitarie, assistenziali, scolastiche 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2590800" y="3962400"/>
            <a:ext cx="1828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/>
              <a:t>La rete stradale, autostradale e ferroviaria 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4495800" y="3962400"/>
            <a:ext cx="1219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/>
              <a:t>La rete </a:t>
            </a:r>
          </a:p>
          <a:p>
            <a:pPr algn="ctr"/>
            <a:r>
              <a:rPr lang="it-IT" sz="1500"/>
              <a:t>fognaria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5791200" y="3962400"/>
            <a:ext cx="18288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/>
              <a:t>La rete idrica, elettrica e di trasporto e distribuzione del gas 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7543800" y="3962400"/>
            <a:ext cx="15240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500"/>
              <a:t>Le strutture </a:t>
            </a:r>
          </a:p>
          <a:p>
            <a:pPr algn="ctr"/>
            <a:r>
              <a:rPr lang="it-IT" sz="1500"/>
              <a:t>portuali e aereoportuali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3429000" y="3048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5181600" y="3048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6629400" y="3048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8382000" y="3048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8382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200" b="1">
                <a:latin typeface="Helvetica" charset="0"/>
              </a:rPr>
              <a:t>d) La perequazione infrastrutturale</a:t>
            </a:r>
            <a:endParaRPr lang="it-IT" sz="2200">
              <a:latin typeface="Helvetica" charset="0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990600" y="1447800"/>
            <a:ext cx="7772400" cy="5492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500">
                <a:latin typeface="Helvetica" charset="0"/>
              </a:rPr>
              <a:t>La ricognizione deve essere effettuata </a:t>
            </a:r>
            <a:r>
              <a:rPr lang="it-IT" sz="1500" u="sng">
                <a:latin typeface="Helvetica" charset="0"/>
              </a:rPr>
              <a:t>tenendo conto di una serie di elementi di contesto</a:t>
            </a:r>
            <a:r>
              <a:rPr lang="it-IT" sz="1500">
                <a:latin typeface="Helvetica" charset="0"/>
              </a:rPr>
              <a:t> che vengono specificamente indicati:</a:t>
            </a:r>
            <a:endParaRPr lang="en-US" sz="1500">
              <a:latin typeface="Helvetica" charset="0"/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600200" y="2286000"/>
            <a:ext cx="7232650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/>
            <a:r>
              <a:rPr lang="it-IT" sz="1500" i="1">
                <a:latin typeface="Helvetica" charset="0"/>
              </a:rPr>
              <a:t>a) </a:t>
            </a:r>
            <a:r>
              <a:rPr lang="it-IT" sz="1500">
                <a:latin typeface="Helvetica" charset="0"/>
              </a:rPr>
              <a:t>estensione delle superfici territoriali;</a:t>
            </a:r>
          </a:p>
          <a:p>
            <a:pPr lvl="2"/>
            <a:r>
              <a:rPr lang="it-IT" sz="1500" i="1">
                <a:latin typeface="Helvetica" charset="0"/>
              </a:rPr>
              <a:t>b)</a:t>
            </a:r>
            <a:r>
              <a:rPr lang="it-IT" sz="1500">
                <a:latin typeface="Helvetica" charset="0"/>
              </a:rPr>
              <a:t> valutazione della rete viaria con particolare riferimento a quella del          Mezzogiorno;</a:t>
            </a:r>
            <a:r>
              <a:rPr lang="it-IT" sz="1500">
                <a:latin typeface="Arial"/>
              </a:rPr>
              <a:t>       </a:t>
            </a:r>
            <a:endParaRPr lang="it-IT" sz="1500">
              <a:latin typeface="Helvetica" charset="0"/>
            </a:endParaRPr>
          </a:p>
          <a:p>
            <a:pPr lvl="2"/>
            <a:r>
              <a:rPr lang="it-IT" sz="1500" i="1">
                <a:latin typeface="Helvetica" charset="0"/>
              </a:rPr>
              <a:t>c) deficit</a:t>
            </a:r>
            <a:r>
              <a:rPr lang="it-IT" sz="1500">
                <a:latin typeface="Helvetica" charset="0"/>
              </a:rPr>
              <a:t> infrastrutturale e </a:t>
            </a:r>
            <a:r>
              <a:rPr lang="it-IT" sz="1500" i="1">
                <a:latin typeface="Helvetica" charset="0"/>
              </a:rPr>
              <a:t>deficit</a:t>
            </a:r>
            <a:r>
              <a:rPr lang="it-IT" sz="1500">
                <a:latin typeface="Helvetica" charset="0"/>
              </a:rPr>
              <a:t> di sviluppo;</a:t>
            </a:r>
            <a:r>
              <a:rPr lang="it-IT" sz="1500">
                <a:latin typeface="Arial"/>
              </a:rPr>
              <a:t>         </a:t>
            </a:r>
            <a:endParaRPr lang="it-IT" sz="1500">
              <a:latin typeface="Helvetica" charset="0"/>
            </a:endParaRPr>
          </a:p>
          <a:p>
            <a:pPr lvl="2"/>
            <a:r>
              <a:rPr lang="it-IT" sz="1500" i="1">
                <a:latin typeface="Helvetica" charset="0"/>
              </a:rPr>
              <a:t>d) </a:t>
            </a:r>
            <a:r>
              <a:rPr lang="it-IT" sz="1500">
                <a:latin typeface="Helvetica" charset="0"/>
              </a:rPr>
              <a:t>densit</a:t>
            </a:r>
            <a:r>
              <a:rPr lang="it-IT" sz="1500">
                <a:latin typeface="Arial"/>
              </a:rPr>
              <a:t>à</a:t>
            </a:r>
            <a:r>
              <a:rPr lang="it-IT" sz="1500">
                <a:latin typeface="Helvetica" charset="0"/>
              </a:rPr>
              <a:t> della popolazione e densit</a:t>
            </a:r>
            <a:r>
              <a:rPr lang="it-IT" sz="1500">
                <a:latin typeface="Arial"/>
              </a:rPr>
              <a:t>à</a:t>
            </a:r>
            <a:r>
              <a:rPr lang="it-IT" sz="1500">
                <a:latin typeface="Helvetica" charset="0"/>
              </a:rPr>
              <a:t> delle unit</a:t>
            </a:r>
            <a:r>
              <a:rPr lang="it-IT" sz="1500">
                <a:latin typeface="Arial"/>
              </a:rPr>
              <a:t>à</a:t>
            </a:r>
            <a:r>
              <a:rPr lang="it-IT" sz="1500">
                <a:latin typeface="Helvetica" charset="0"/>
              </a:rPr>
              <a:t> produttive;</a:t>
            </a:r>
            <a:r>
              <a:rPr lang="it-IT" sz="1500">
                <a:latin typeface="Arial"/>
              </a:rPr>
              <a:t>         </a:t>
            </a:r>
            <a:endParaRPr lang="it-IT" sz="1500">
              <a:latin typeface="Helvetica" charset="0"/>
            </a:endParaRPr>
          </a:p>
          <a:p>
            <a:pPr lvl="2"/>
            <a:r>
              <a:rPr lang="it-IT" sz="1500" i="1">
                <a:latin typeface="Helvetica" charset="0"/>
              </a:rPr>
              <a:t>e) </a:t>
            </a:r>
            <a:r>
              <a:rPr lang="it-IT" sz="1500">
                <a:latin typeface="Helvetica" charset="0"/>
              </a:rPr>
              <a:t>particolari requisiti delle zone di montagna;</a:t>
            </a:r>
            <a:r>
              <a:rPr lang="it-IT" sz="1500">
                <a:latin typeface="Arial"/>
              </a:rPr>
              <a:t>        </a:t>
            </a:r>
            <a:endParaRPr lang="it-IT" sz="1500">
              <a:latin typeface="Helvetica" charset="0"/>
            </a:endParaRPr>
          </a:p>
          <a:p>
            <a:pPr lvl="2"/>
            <a:r>
              <a:rPr lang="it-IT" sz="1500" i="1">
                <a:latin typeface="Helvetica" charset="0"/>
              </a:rPr>
              <a:t>f) </a:t>
            </a:r>
            <a:r>
              <a:rPr lang="it-IT" sz="1500">
                <a:latin typeface="Helvetica" charset="0"/>
              </a:rPr>
              <a:t>carenze della dotazione infrastrutturale esistente in ciascun territorio;</a:t>
            </a:r>
            <a:r>
              <a:rPr lang="it-IT" sz="1500">
                <a:latin typeface="Arial"/>
              </a:rPr>
              <a:t>        </a:t>
            </a:r>
            <a:endParaRPr lang="it-IT" sz="1500">
              <a:latin typeface="Helvetica" charset="0"/>
            </a:endParaRPr>
          </a:p>
          <a:p>
            <a:pPr lvl="2"/>
            <a:r>
              <a:rPr lang="it-IT" sz="1500" i="1">
                <a:latin typeface="Helvetica" charset="0"/>
              </a:rPr>
              <a:t>g) </a:t>
            </a:r>
            <a:r>
              <a:rPr lang="it-IT" sz="1500">
                <a:latin typeface="Helvetica" charset="0"/>
              </a:rPr>
              <a:t>specificit</a:t>
            </a:r>
            <a:r>
              <a:rPr lang="it-IT" sz="1500">
                <a:latin typeface="Arial"/>
              </a:rPr>
              <a:t>à</a:t>
            </a:r>
            <a:r>
              <a:rPr lang="it-IT" sz="1500">
                <a:latin typeface="Helvetica" charset="0"/>
              </a:rPr>
              <a:t> insulare con definizione di parametri oggettivi relativi alla misurazione degli effetti conseguenti al divario di sviluppo economico derivante dall</a:t>
            </a:r>
            <a:r>
              <a:rPr lang="it-IT" sz="1500">
                <a:latin typeface="Arial"/>
              </a:rPr>
              <a:t>’</a:t>
            </a:r>
            <a:r>
              <a:rPr lang="it-IT" sz="1500">
                <a:latin typeface="Helvetica" charset="0"/>
              </a:rPr>
              <a:t>insularit</a:t>
            </a:r>
            <a:r>
              <a:rPr lang="it-IT" sz="1500">
                <a:latin typeface="Arial"/>
              </a:rPr>
              <a:t>à</a:t>
            </a:r>
            <a:r>
              <a:rPr lang="it-IT" sz="1500">
                <a:latin typeface="Helvetica" charset="0"/>
              </a:rPr>
              <a:t>, anche con riguardo all</a:t>
            </a:r>
            <a:r>
              <a:rPr lang="it-IT" sz="1500">
                <a:latin typeface="Arial"/>
              </a:rPr>
              <a:t>’</a:t>
            </a:r>
            <a:r>
              <a:rPr lang="it-IT" sz="1500">
                <a:latin typeface="Helvetica" charset="0"/>
              </a:rPr>
              <a:t>entit</a:t>
            </a:r>
            <a:r>
              <a:rPr lang="it-IT" sz="1500">
                <a:latin typeface="Arial"/>
              </a:rPr>
              <a:t>à</a:t>
            </a:r>
            <a:r>
              <a:rPr lang="it-IT" sz="1500">
                <a:latin typeface="Helvetica" charset="0"/>
              </a:rPr>
              <a:t> delle risorse per gli interventi speciali di cui all</a:t>
            </a:r>
            <a:r>
              <a:rPr lang="it-IT" sz="1500">
                <a:latin typeface="Arial"/>
              </a:rPr>
              <a:t>’</a:t>
            </a:r>
            <a:r>
              <a:rPr lang="it-IT" sz="1500">
                <a:latin typeface="Helvetica" charset="0"/>
              </a:rPr>
              <a:t>articolo 119, quinto comma, della Costituzione.</a:t>
            </a:r>
            <a:endParaRPr lang="en-US" sz="1500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066800" y="5562600"/>
            <a:ext cx="7772400" cy="7778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500">
                <a:latin typeface="Helvetica" charset="0"/>
              </a:rPr>
              <a:t>Si stabilisce che, sulla base di tale ricognizione, </a:t>
            </a:r>
            <a:r>
              <a:rPr lang="it-IT" sz="1500" u="sng">
                <a:latin typeface="Helvetica" charset="0"/>
              </a:rPr>
              <a:t>siano individuati</a:t>
            </a:r>
            <a:r>
              <a:rPr lang="it-IT" sz="1500">
                <a:latin typeface="Helvetica" charset="0"/>
              </a:rPr>
              <a:t> ai fini del recupero del deficit infrastrutturale, </a:t>
            </a:r>
            <a:r>
              <a:rPr lang="it-IT" sz="1500" u="sng">
                <a:latin typeface="Helvetica" charset="0"/>
              </a:rPr>
              <a:t>interventi finalizzati</a:t>
            </a:r>
            <a:r>
              <a:rPr lang="it-IT" sz="1500">
                <a:latin typeface="Helvetica" charset="0"/>
              </a:rPr>
              <a:t> agli obiettivi di cui al art. 119/5 della Costituzione da attuarsi nei cinque anni della fase transitoria</a:t>
            </a:r>
            <a:endParaRPr lang="en-US" sz="1500">
              <a:latin typeface="Helvetica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8382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200" b="1">
                <a:latin typeface="Helvetica" charset="0"/>
              </a:rPr>
              <a:t>d) La perequazione infrastrutturale</a:t>
            </a:r>
            <a:endParaRPr lang="it-IT" sz="2200">
              <a:latin typeface="Helvetica" charset="0"/>
            </a:endParaRP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1066800" y="2057400"/>
            <a:ext cx="7772400" cy="15525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Helvetica" charset="0"/>
              </a:rPr>
              <a:t>Decreto Legislativo per la ricognizione degli interventi infrastrutturali ai sensi dell</a:t>
            </a:r>
            <a:r>
              <a:rPr lang="it-IT">
                <a:latin typeface="Arial"/>
              </a:rPr>
              <a:t>’</a:t>
            </a:r>
            <a:r>
              <a:rPr lang="it-IT">
                <a:latin typeface="Helvetica" charset="0"/>
              </a:rPr>
              <a:t>art, 22 della legge 5 maggio 2009, n. 42, approvato in esame preliminare dal CdM il 26 novembre 2010</a:t>
            </a:r>
            <a:endParaRPr lang="en-US">
              <a:latin typeface="Helvetica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974725" y="228600"/>
            <a:ext cx="7772400" cy="11430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it-IT" sz="3200" b="1">
                <a:latin typeface="Helvetica" charset="0"/>
              </a:rPr>
              <a:t>a) Profili istituzionali</a:t>
            </a:r>
            <a:endParaRPr lang="it-IT" sz="3200">
              <a:latin typeface="Helvetica" charset="0"/>
            </a:endParaRP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143000" y="1828800"/>
            <a:ext cx="7391400" cy="44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it-IT" sz="2000" i="1">
                <a:latin typeface="Helvetica" charset="0"/>
              </a:rPr>
              <a:t>Commissione parlamentare per l</a:t>
            </a:r>
            <a:r>
              <a:rPr lang="it-IT" sz="2000" i="1">
                <a:latin typeface="Arial"/>
              </a:rPr>
              <a:t>’</a:t>
            </a:r>
            <a:r>
              <a:rPr lang="it-IT" sz="2000" i="1">
                <a:latin typeface="Helvetica" charset="0"/>
              </a:rPr>
              <a:t>attuazione del federalismo fiscale</a:t>
            </a:r>
          </a:p>
          <a:p>
            <a:pPr marL="1828800" lvl="3" indent="-457200"/>
            <a:r>
              <a:rPr lang="it-IT" sz="2000">
                <a:latin typeface="Wingdings" charset="2"/>
                <a:cs typeface="Times New Roman" charset="0"/>
                <a:sym typeface="Wingdings" charset="2"/>
              </a:rPr>
              <a:t>v	</a:t>
            </a:r>
            <a:r>
              <a:rPr lang="it-IT" sz="2000" i="1">
                <a:latin typeface="Helvetica" charset="0"/>
              </a:rPr>
              <a:t>Legge 42/2009 art. 3</a:t>
            </a:r>
          </a:p>
          <a:p>
            <a:pPr marL="457200" indent="-457200"/>
            <a:r>
              <a:rPr lang="it-IT" sz="2000" i="1">
                <a:latin typeface="Helvetica" charset="0"/>
              </a:rPr>
              <a:t> </a:t>
            </a:r>
            <a:endParaRPr lang="it-IT" sz="2000">
              <a:latin typeface="Helvetica" charset="0"/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it-IT" sz="2000">
                <a:latin typeface="Helvetica" charset="0"/>
              </a:rPr>
              <a:t>Esprime i pareri sugli schemi dei decreti legislativi di attuazione della Legge 42/2009;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it-IT" sz="2000">
                <a:latin typeface="Helvetica" charset="0"/>
              </a:rPr>
              <a:t>verifica lo stato di attuazione della legge e ne riferisce ogni sei mesi alle Camere; 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it-IT" sz="2000">
                <a:latin typeface="Helvetica" charset="0"/>
              </a:rPr>
              <a:t>formula osservazioni e fornisce al Governo elementi di valutazione utili alla predisposizione dei decreti legislativi.</a:t>
            </a:r>
          </a:p>
          <a:p>
            <a:pPr marL="914400" lvl="1" indent="-457200"/>
            <a:endParaRPr lang="it-IT" sz="2000">
              <a:latin typeface="Helvetica" charset="0"/>
            </a:endParaRPr>
          </a:p>
          <a:p>
            <a:pPr marL="914400" lvl="1" indent="-457200"/>
            <a:r>
              <a:rPr lang="it-IT" sz="1800">
                <a:latin typeface="Helvetica" charset="0"/>
              </a:rPr>
              <a:t>La Commissione </a:t>
            </a:r>
            <a:r>
              <a:rPr lang="it-IT" sz="1800">
                <a:latin typeface="Arial"/>
              </a:rPr>
              <a:t>è</a:t>
            </a:r>
            <a:r>
              <a:rPr lang="it-IT" sz="1800">
                <a:latin typeface="Helvetica" charset="0"/>
              </a:rPr>
              <a:t> sciolta al termine della fase transitoria di 5 anni prevista per la piena entrata a regime del federalismo fiscale.</a:t>
            </a:r>
          </a:p>
          <a:p>
            <a:pPr marL="457200" indent="-457200">
              <a:spcBef>
                <a:spcPct val="50000"/>
              </a:spcBef>
            </a:pPr>
            <a:endParaRPr lang="it-IT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74725" y="228600"/>
            <a:ext cx="7772400" cy="11430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it-IT" sz="3200" b="1">
                <a:latin typeface="Helvetica" charset="0"/>
              </a:rPr>
              <a:t>a) Profili istituzionali</a:t>
            </a:r>
            <a:endParaRPr lang="it-IT" sz="3200">
              <a:latin typeface="Helvetica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447800" y="19812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066800" y="2286000"/>
            <a:ext cx="7543800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i="1">
                <a:latin typeface="Helvetica" charset="0"/>
              </a:rPr>
              <a:t>Conferenza permanente per il coordinamento della finanza pubblica</a:t>
            </a:r>
          </a:p>
          <a:p>
            <a:pPr lvl="2"/>
            <a:r>
              <a:rPr lang="it-IT" sz="2000">
                <a:latin typeface="Wingdings" charset="2"/>
                <a:cs typeface="Times New Roman" charset="0"/>
                <a:sym typeface="Wingdings" charset="2"/>
              </a:rPr>
              <a:t>v</a:t>
            </a:r>
            <a:r>
              <a:rPr lang="it-IT" sz="2000" i="1">
                <a:latin typeface="Helvetica" charset="0"/>
              </a:rPr>
              <a:t>Legge 42/2009 art. 5</a:t>
            </a:r>
          </a:p>
          <a:p>
            <a:pPr lvl="2"/>
            <a:r>
              <a:rPr lang="it-IT" sz="2000">
                <a:latin typeface="Wingdings" charset="2"/>
                <a:cs typeface="Times New Roman" charset="0"/>
                <a:sym typeface="Wingdings" charset="2"/>
              </a:rPr>
              <a:t>v</a:t>
            </a:r>
            <a:r>
              <a:rPr lang="it-IT" sz="2000" i="1">
                <a:latin typeface="Helvetica" charset="0"/>
              </a:rPr>
              <a:t>Schema di D.Lvo approvato dal CdM in esame preliminare il 30 novembre 2010 (Capo III, art. 13-18)</a:t>
            </a:r>
          </a:p>
          <a:p>
            <a:endParaRPr lang="it-IT" sz="2000" i="1">
              <a:latin typeface="Helvetica" charset="0"/>
            </a:endParaRPr>
          </a:p>
          <a:p>
            <a:pPr>
              <a:spcBef>
                <a:spcPct val="50000"/>
              </a:spcBef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74725" y="228600"/>
            <a:ext cx="7772400" cy="11430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it-IT" sz="3200" b="1">
                <a:latin typeface="Helvetica" charset="0"/>
              </a:rPr>
              <a:t>a) Profili istituzionali</a:t>
            </a:r>
            <a:endParaRPr lang="it-IT" sz="3200">
              <a:latin typeface="Helvetica" charset="0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914400" y="1549400"/>
            <a:ext cx="8077200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i="1">
                <a:latin typeface="Helvetica" charset="0"/>
              </a:rPr>
              <a:t>Conferenza permanente per il coordinamento della finanza pubblica</a:t>
            </a:r>
          </a:p>
          <a:p>
            <a:r>
              <a:rPr lang="it-IT" sz="1800" i="1">
                <a:latin typeface="Helvetica" charset="0"/>
              </a:rPr>
              <a:t>Composizione</a:t>
            </a:r>
          </a:p>
          <a:p>
            <a:pPr algn="just"/>
            <a:r>
              <a:rPr lang="it-IT" sz="1800" b="1">
                <a:latin typeface="Helvetica" charset="0"/>
              </a:rPr>
              <a:t>Legge 42</a:t>
            </a:r>
            <a:r>
              <a:rPr lang="it-IT" sz="1800">
                <a:latin typeface="Helvetica" charset="0"/>
              </a:rPr>
              <a:t>: </a:t>
            </a:r>
            <a:r>
              <a:rPr lang="it-IT" sz="1800">
                <a:latin typeface="Arial"/>
              </a:rPr>
              <a:t>“</a:t>
            </a:r>
            <a:r>
              <a:rPr lang="it-IT" sz="1800">
                <a:latin typeface="Helvetica" charset="0"/>
              </a:rPr>
              <a:t>ne fanno parte i rappresentanti dei diversi livelli istituzionali di governo</a:t>
            </a:r>
            <a:r>
              <a:rPr lang="it-IT" sz="1800">
                <a:latin typeface="Arial"/>
              </a:rPr>
              <a:t>”</a:t>
            </a:r>
            <a:endParaRPr lang="it-IT" sz="1800">
              <a:latin typeface="Helvetica" charset="0"/>
            </a:endParaRPr>
          </a:p>
          <a:p>
            <a:pPr algn="just"/>
            <a:r>
              <a:rPr lang="it-IT" sz="1800" b="1">
                <a:latin typeface="Helvetica" charset="0"/>
              </a:rPr>
              <a:t>Schema di DL.vo (CdM 30 novembre 2010)</a:t>
            </a:r>
            <a:endParaRPr lang="it-IT" sz="1800">
              <a:latin typeface="Helvetica" charset="0"/>
            </a:endParaRPr>
          </a:p>
          <a:p>
            <a:pPr algn="just"/>
            <a:r>
              <a:rPr lang="it-IT" sz="1800">
                <a:latin typeface="Helvetica" charset="0"/>
              </a:rPr>
              <a:t>2 presidenti: </a:t>
            </a:r>
          </a:p>
          <a:p>
            <a:pPr lvl="2" algn="just"/>
            <a:r>
              <a:rPr lang="it-IT" sz="1800">
                <a:latin typeface="Helvetica" charset="0"/>
              </a:rPr>
              <a:t>Presidente della Conferenza Unificata </a:t>
            </a:r>
          </a:p>
          <a:p>
            <a:pPr lvl="2"/>
            <a:r>
              <a:rPr lang="it-IT" sz="1800">
                <a:latin typeface="Helvetica" charset="0"/>
              </a:rPr>
              <a:t>Ministro dell</a:t>
            </a:r>
            <a:r>
              <a:rPr lang="it-IT" sz="1800">
                <a:latin typeface="Arial"/>
              </a:rPr>
              <a:t>’</a:t>
            </a:r>
            <a:r>
              <a:rPr lang="it-IT" sz="1800">
                <a:latin typeface="Helvetica" charset="0"/>
              </a:rPr>
              <a:t>Economia e delle finanze</a:t>
            </a:r>
          </a:p>
          <a:p>
            <a:pPr algn="just"/>
            <a:r>
              <a:rPr lang="it-IT" sz="1800">
                <a:latin typeface="Helvetica" charset="0"/>
              </a:rPr>
              <a:t>20 membri:</a:t>
            </a:r>
          </a:p>
          <a:p>
            <a:pPr lvl="2" algn="just">
              <a:buFont typeface="Wingdings" charset="2"/>
              <a:buChar char="ü"/>
            </a:pPr>
            <a:r>
              <a:rPr lang="it-IT" sz="1800">
                <a:latin typeface="Helvetica" charset="0"/>
              </a:rPr>
              <a:t> 5 ministri </a:t>
            </a:r>
            <a:r>
              <a:rPr lang="it-IT" sz="1600">
                <a:latin typeface="Helvetica" charset="0"/>
              </a:rPr>
              <a:t>(Interno, Salute, Riforme per il federalismo, Semplificazione, Pubblica amministrazione)</a:t>
            </a:r>
          </a:p>
          <a:p>
            <a:pPr lvl="2">
              <a:buFont typeface="Wingdings" charset="2"/>
              <a:buChar char="ü"/>
            </a:pPr>
            <a:r>
              <a:rPr lang="it-IT" sz="1800">
                <a:latin typeface="Helvetica" charset="0"/>
              </a:rPr>
              <a:t> il presidente della Conferenza delle Regioni;  </a:t>
            </a:r>
          </a:p>
          <a:p>
            <a:pPr lvl="2">
              <a:buFont typeface="Wingdings" charset="2"/>
              <a:buChar char="ü"/>
            </a:pPr>
            <a:r>
              <a:rPr lang="it-IT" sz="1800">
                <a:latin typeface="Helvetica" charset="0"/>
              </a:rPr>
              <a:t> il presidente dell</a:t>
            </a:r>
            <a:r>
              <a:rPr lang="it-IT" sz="1800">
                <a:latin typeface="Arial"/>
              </a:rPr>
              <a:t>’</a:t>
            </a:r>
            <a:r>
              <a:rPr lang="it-IT" sz="1800">
                <a:latin typeface="Helvetica" charset="0"/>
              </a:rPr>
              <a:t>ANCI; </a:t>
            </a:r>
          </a:p>
          <a:p>
            <a:pPr lvl="2">
              <a:buFont typeface="Wingdings" charset="2"/>
              <a:buChar char="ü"/>
            </a:pPr>
            <a:r>
              <a:rPr lang="it-IT" sz="1800">
                <a:latin typeface="Helvetica" charset="0"/>
              </a:rPr>
              <a:t> il presidente dell</a:t>
            </a:r>
            <a:r>
              <a:rPr lang="it-IT" sz="1800">
                <a:latin typeface="Arial"/>
              </a:rPr>
              <a:t>’</a:t>
            </a:r>
            <a:r>
              <a:rPr lang="it-IT" sz="1800">
                <a:latin typeface="Helvetica" charset="0"/>
              </a:rPr>
              <a:t>UPI;</a:t>
            </a:r>
          </a:p>
          <a:p>
            <a:pPr lvl="2">
              <a:buFont typeface="Wingdings" charset="2"/>
              <a:buChar char="ü"/>
            </a:pPr>
            <a:r>
              <a:rPr lang="it-IT" sz="1800">
                <a:latin typeface="Helvetica" charset="0"/>
              </a:rPr>
              <a:t> 6 presidenti di regione; </a:t>
            </a:r>
          </a:p>
          <a:p>
            <a:pPr lvl="2">
              <a:buFont typeface="Wingdings" charset="2"/>
              <a:buChar char="ü"/>
            </a:pPr>
            <a:r>
              <a:rPr lang="it-IT" sz="1800">
                <a:latin typeface="Helvetica" charset="0"/>
              </a:rPr>
              <a:t> 4 sindaci; </a:t>
            </a:r>
          </a:p>
          <a:p>
            <a:pPr lvl="2" algn="just">
              <a:buFont typeface="Wingdings" charset="2"/>
              <a:buChar char="ü"/>
            </a:pPr>
            <a:r>
              <a:rPr lang="it-IT" sz="1800">
                <a:latin typeface="Helvetica" charset="0"/>
              </a:rPr>
              <a:t> 2 presidenti di provincia.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74725" y="228600"/>
            <a:ext cx="7772400" cy="11430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it-IT" sz="3200" b="1">
                <a:latin typeface="Helvetica" charset="0"/>
              </a:rPr>
              <a:t>a) Profili istituzionali</a:t>
            </a:r>
            <a:endParaRPr lang="it-IT" sz="3200">
              <a:latin typeface="Helvetica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295400" y="1549400"/>
            <a:ext cx="7086600" cy="485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i="1">
                <a:latin typeface="Helvetica" charset="0"/>
              </a:rPr>
              <a:t>Conferenza permanente per il coordinamento della finanza pubblica</a:t>
            </a:r>
          </a:p>
          <a:p>
            <a:pPr algn="just"/>
            <a:r>
              <a:rPr lang="it-IT" sz="2000" i="1">
                <a:latin typeface="Helvetica" charset="0"/>
              </a:rPr>
              <a:t>Funzioni:</a:t>
            </a:r>
          </a:p>
          <a:p>
            <a:pPr algn="just">
              <a:buFont typeface="Wingdings" charset="2"/>
              <a:buChar char="§"/>
            </a:pPr>
            <a:r>
              <a:rPr lang="it-IT" sz="1800">
                <a:latin typeface="Helvetica" charset="0"/>
              </a:rPr>
              <a:t> concorre alla definizione degli obiettivi di finanza pubblica per comparto, anche in relazione ai livelli di pressione fiscale e di indebitamento; </a:t>
            </a:r>
          </a:p>
          <a:p>
            <a:pPr algn="just">
              <a:buFont typeface="Wingdings" charset="2"/>
              <a:buChar char="§"/>
            </a:pPr>
            <a:r>
              <a:rPr lang="it-IT" sz="1800">
                <a:latin typeface="Helvetica" charset="0"/>
              </a:rPr>
              <a:t> concorre alla definizione delle procedure per accertare eventuali scostamenti dagli obiettivi di finanza pubblica e promuove l</a:t>
            </a:r>
            <a:r>
              <a:rPr lang="it-IT" sz="1800">
                <a:latin typeface="Arial"/>
              </a:rPr>
              <a:t>’</a:t>
            </a:r>
            <a:r>
              <a:rPr lang="it-IT" sz="1800">
                <a:latin typeface="Helvetica" charset="0"/>
              </a:rPr>
              <a:t>attivazione degli eventuali interventi necessari per il rispetto di tali obiettivi, in particolare per ci</a:t>
            </a:r>
            <a:r>
              <a:rPr lang="it-IT" sz="1800">
                <a:latin typeface="Lucida Grande" charset="0"/>
              </a:rPr>
              <a:t>ò</a:t>
            </a:r>
            <a:r>
              <a:rPr lang="it-IT" sz="1800">
                <a:latin typeface="Helvetica" charset="0"/>
              </a:rPr>
              <a:t> che concerne la procedura del Patto di convergenza; </a:t>
            </a:r>
          </a:p>
          <a:p>
            <a:pPr algn="just">
              <a:buFont typeface="Wingdings" charset="2"/>
              <a:buChar char="§"/>
            </a:pPr>
            <a:r>
              <a:rPr lang="it-IT" sz="1800">
                <a:latin typeface="Helvetica" charset="0"/>
              </a:rPr>
              <a:t> avanza proposte per la determinazione degli indici di virtuosit</a:t>
            </a:r>
            <a:r>
              <a:rPr lang="it-IT" sz="1800">
                <a:latin typeface="Arial"/>
              </a:rPr>
              <a:t>à</a:t>
            </a:r>
            <a:r>
              <a:rPr lang="it-IT" sz="1800">
                <a:latin typeface="Helvetica" charset="0"/>
              </a:rPr>
              <a:t> e dei relativi incentivi; </a:t>
            </a:r>
          </a:p>
          <a:p>
            <a:pPr algn="just">
              <a:buFont typeface="Wingdings" charset="2"/>
              <a:buChar char="§"/>
            </a:pPr>
            <a:r>
              <a:rPr lang="it-IT" sz="1800">
                <a:latin typeface="Helvetica" charset="0"/>
              </a:rPr>
              <a:t> vigila sull</a:t>
            </a:r>
            <a:r>
              <a:rPr lang="it-IT" sz="1800">
                <a:latin typeface="Arial"/>
              </a:rPr>
              <a:t>’</a:t>
            </a:r>
            <a:r>
              <a:rPr lang="it-IT" sz="1800">
                <a:latin typeface="Helvetica" charset="0"/>
              </a:rPr>
              <a:t>applicazione dei meccanismi di premialit</a:t>
            </a:r>
            <a:r>
              <a:rPr lang="it-IT" sz="1800">
                <a:latin typeface="Arial"/>
              </a:rPr>
              <a:t>à</a:t>
            </a:r>
            <a:r>
              <a:rPr lang="it-IT" sz="1800">
                <a:latin typeface="Helvetica" charset="0"/>
              </a:rPr>
              <a:t>, sul rispetto dei meccanismi sanzionatori e sul loro funzionamento;</a:t>
            </a:r>
          </a:p>
          <a:p>
            <a:pPr algn="just">
              <a:buFont typeface="Wingdings" charset="2"/>
              <a:buChar char="§"/>
            </a:pPr>
            <a:r>
              <a:rPr lang="it-IT" sz="1800">
                <a:latin typeface="Helvetica" charset="0"/>
              </a:rPr>
              <a:t> propone criteri per il corretto utilizzo dei fondi perequativi;</a:t>
            </a:r>
          </a:p>
          <a:p>
            <a:pPr algn="just">
              <a:buFont typeface="Wingdings" charset="2"/>
              <a:buChar char="§"/>
            </a:pPr>
            <a:r>
              <a:rPr lang="it-IT" sz="1800">
                <a:latin typeface="Helvetica" charset="0"/>
              </a:rPr>
              <a:t> verifica l</a:t>
            </a:r>
            <a:r>
              <a:rPr lang="it-IT" sz="1800">
                <a:latin typeface="Arial"/>
              </a:rPr>
              <a:t>’</a:t>
            </a:r>
            <a:r>
              <a:rPr lang="it-IT" sz="1800">
                <a:latin typeface="Helvetica" charset="0"/>
              </a:rPr>
              <a:t>utilizzo dei fondi per gli interventi speciali (art. 16)</a:t>
            </a:r>
            <a:r>
              <a:rPr lang="it-IT" sz="1800">
                <a:latin typeface="Arial"/>
              </a:rPr>
              <a:t>     </a:t>
            </a:r>
            <a:endParaRPr lang="it-IT" sz="2000" i="1"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974725" y="228600"/>
            <a:ext cx="7772400" cy="11430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it-IT" sz="3200" b="1">
                <a:latin typeface="Helvetica" charset="0"/>
              </a:rPr>
              <a:t>a) Profili istituzionali</a:t>
            </a:r>
            <a:endParaRPr lang="it-IT" sz="3200">
              <a:latin typeface="Helvetica" charset="0"/>
            </a:endParaRP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914400" y="1752600"/>
            <a:ext cx="7848600" cy="372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i="1">
                <a:latin typeface="Helvetica" charset="0"/>
              </a:rPr>
              <a:t>Conferenza permanente per il coordinamento della finanza pubblica</a:t>
            </a:r>
          </a:p>
          <a:p>
            <a:pPr algn="just"/>
            <a:r>
              <a:rPr lang="it-IT" sz="2000" i="1">
                <a:latin typeface="Helvetica" charset="0"/>
              </a:rPr>
              <a:t>Funzioni:</a:t>
            </a:r>
          </a:p>
          <a:p>
            <a:pPr algn="just">
              <a:buFont typeface="Wingdings" charset="2"/>
              <a:buChar char="§"/>
            </a:pPr>
            <a:r>
              <a:rPr lang="it-IT" sz="1800">
                <a:latin typeface="Helvetica" charset="0"/>
              </a:rPr>
              <a:t> verifica periodicamente: </a:t>
            </a:r>
          </a:p>
          <a:p>
            <a:pPr lvl="1" algn="just">
              <a:buFontTx/>
              <a:buChar char="•"/>
            </a:pPr>
            <a:r>
              <a:rPr lang="it-IT" sz="1800">
                <a:latin typeface="Helvetica" charset="0"/>
              </a:rPr>
              <a:t> il funzionamento del nuovo ordinamento finanziario;</a:t>
            </a:r>
          </a:p>
          <a:p>
            <a:pPr lvl="1" algn="just">
              <a:buFontTx/>
              <a:buChar char="•"/>
            </a:pPr>
            <a:r>
              <a:rPr lang="it-IT" sz="1800">
                <a:latin typeface="Helvetica" charset="0"/>
              </a:rPr>
              <a:t> le relazioni finanziarie tra i livelli diversi di governo; </a:t>
            </a:r>
          </a:p>
          <a:p>
            <a:pPr lvl="1" algn="just">
              <a:buFontTx/>
              <a:buChar char="•"/>
            </a:pPr>
            <a:r>
              <a:rPr lang="it-IT" sz="1800">
                <a:latin typeface="Helvetica" charset="0"/>
              </a:rPr>
              <a:t> l</a:t>
            </a:r>
            <a:r>
              <a:rPr lang="it-IT" sz="1800">
                <a:latin typeface="Arial"/>
              </a:rPr>
              <a:t>’</a:t>
            </a:r>
            <a:r>
              <a:rPr lang="it-IT" sz="1800">
                <a:latin typeface="Helvetica" charset="0"/>
              </a:rPr>
              <a:t>adeguatezza delle risorse finanziarie di ciascun livello di governo rispetto alle funzioni svolte;</a:t>
            </a:r>
          </a:p>
          <a:p>
            <a:pPr lvl="1" algn="just">
              <a:buFontTx/>
              <a:buChar char="•"/>
            </a:pPr>
            <a:r>
              <a:rPr lang="it-IT" sz="1800">
                <a:latin typeface="Helvetica" charset="0"/>
              </a:rPr>
              <a:t> la congruit</a:t>
            </a:r>
            <a:r>
              <a:rPr lang="it-IT" sz="1800">
                <a:latin typeface="Arial"/>
              </a:rPr>
              <a:t>à</a:t>
            </a:r>
            <a:r>
              <a:rPr lang="it-IT" sz="1800">
                <a:latin typeface="Helvetica" charset="0"/>
              </a:rPr>
              <a:t> dei dati e delle basi informative finanziarie e tributarie, fornite dalle amministrazioni territoriali;</a:t>
            </a:r>
            <a:r>
              <a:rPr lang="it-IT" sz="1800">
                <a:latin typeface="Arial"/>
              </a:rPr>
              <a:t>        </a:t>
            </a:r>
            <a:endParaRPr lang="it-IT" sz="1800">
              <a:latin typeface="Helvetica" charset="0"/>
            </a:endParaRPr>
          </a:p>
          <a:p>
            <a:pPr lvl="1" algn="just">
              <a:buFontTx/>
              <a:buChar char="•"/>
            </a:pPr>
            <a:r>
              <a:rPr lang="it-IT" sz="1800">
                <a:latin typeface="Helvetica" charset="0"/>
              </a:rPr>
              <a:t> la realizzazione del percorso di convergenza ai costi e ai fabbisogni standard nonch</a:t>
            </a:r>
            <a:r>
              <a:rPr lang="it-IT" sz="1800">
                <a:latin typeface="Arial"/>
              </a:rPr>
              <a:t>è</a:t>
            </a:r>
            <a:r>
              <a:rPr lang="it-IT" sz="1800">
                <a:latin typeface="Helvetica" charset="0"/>
              </a:rPr>
              <a:t> agli obiettivi di servizio;</a:t>
            </a:r>
          </a:p>
          <a:p>
            <a:pPr algn="just">
              <a:buFont typeface="Wingdings" charset="2"/>
              <a:buChar char="§"/>
            </a:pPr>
            <a:r>
              <a:rPr lang="it-IT" sz="1800">
                <a:latin typeface="Helvetica" charset="0"/>
              </a:rPr>
              <a:t> promuove la conciliazione degli interessi tra i diversi livelli di governo interessati all</a:t>
            </a:r>
            <a:r>
              <a:rPr lang="it-IT" sz="1800">
                <a:latin typeface="Arial"/>
              </a:rPr>
              <a:t>’</a:t>
            </a:r>
            <a:r>
              <a:rPr lang="it-IT" sz="1800">
                <a:latin typeface="Helvetica" charset="0"/>
              </a:rPr>
              <a:t>attuazione delle norme sul federalismo fiscale.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4725" y="228600"/>
            <a:ext cx="7772400" cy="1143000"/>
          </a:xfrm>
          <a:solidFill>
            <a:srgbClr val="F9F7CA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it-IT" sz="3200" b="1">
                <a:latin typeface="Helvetica" charset="0"/>
              </a:rPr>
              <a:t>a) Profili istituzionali</a:t>
            </a:r>
            <a:endParaRPr lang="it-IT" sz="3200">
              <a:latin typeface="Helvetica" charset="0"/>
            </a:endParaRP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371600" y="1905000"/>
            <a:ext cx="6324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i="1">
                <a:latin typeface="Helvetica" charset="0"/>
              </a:rPr>
              <a:t>Commissione tecnica paritetica per l</a:t>
            </a:r>
            <a:r>
              <a:rPr lang="it-IT" sz="2000" i="1">
                <a:latin typeface="Arial"/>
              </a:rPr>
              <a:t>’</a:t>
            </a:r>
            <a:r>
              <a:rPr lang="it-IT" sz="2000" i="1">
                <a:latin typeface="Helvetica" charset="0"/>
              </a:rPr>
              <a:t>attuazione del federalismo fiscale (COPAFF)</a:t>
            </a:r>
          </a:p>
          <a:p>
            <a:pPr>
              <a:spcAft>
                <a:spcPts val="600"/>
              </a:spcAft>
            </a:pPr>
            <a:r>
              <a:rPr lang="it-IT" sz="2000" i="1">
                <a:latin typeface="Helvetica" charset="0"/>
              </a:rPr>
              <a:t>	</a:t>
            </a:r>
            <a:r>
              <a:rPr lang="it-IT" sz="2000" b="1">
                <a:latin typeface="Wingdings" charset="2"/>
                <a:cs typeface="Times New Roman" charset="0"/>
                <a:sym typeface="Wingdings" charset="2"/>
              </a:rPr>
              <a:t>v</a:t>
            </a:r>
            <a:r>
              <a:rPr lang="it-IT" sz="2000">
                <a:latin typeface="Helvetica" charset="0"/>
              </a:rPr>
              <a:t>Legge 42, art. 4, modificato dall</a:t>
            </a:r>
            <a:r>
              <a:rPr lang="it-IT" sz="2000">
                <a:latin typeface="Arial"/>
              </a:rPr>
              <a:t>’</a:t>
            </a:r>
            <a:r>
              <a:rPr lang="it-IT" sz="2000">
                <a:latin typeface="Helvetica" charset="0"/>
              </a:rPr>
              <a:t>art. 2 della legge 196/2009 </a:t>
            </a:r>
          </a:p>
          <a:p>
            <a:endParaRPr lang="it-IT" sz="2000">
              <a:latin typeface="Times New Roman" charset="0"/>
            </a:endParaRPr>
          </a:p>
          <a:p>
            <a:pPr>
              <a:spcAft>
                <a:spcPts val="600"/>
              </a:spcAft>
            </a:pPr>
            <a:r>
              <a:rPr lang="it-IT" sz="2000" i="1">
                <a:latin typeface="Helvetica" charset="0"/>
              </a:rPr>
              <a:t>Composizione</a:t>
            </a:r>
            <a:endParaRPr lang="it-IT" sz="2000">
              <a:latin typeface="Helvetica" charset="0"/>
            </a:endParaRPr>
          </a:p>
          <a:p>
            <a:pPr>
              <a:spcAft>
                <a:spcPts val="600"/>
              </a:spcAft>
            </a:pPr>
            <a:r>
              <a:rPr lang="it-IT" sz="2000">
                <a:latin typeface="Helvetica" charset="0"/>
              </a:rPr>
              <a:t>32 componenti:</a:t>
            </a:r>
          </a:p>
          <a:p>
            <a:pPr>
              <a:spcAft>
                <a:spcPts val="600"/>
              </a:spcAft>
              <a:buFont typeface="Wingdings" charset="2"/>
              <a:buChar char="§"/>
            </a:pPr>
            <a:r>
              <a:rPr lang="it-IT" sz="2000">
                <a:latin typeface="Helvetica" charset="0"/>
              </a:rPr>
              <a:t>15 in rappresentanza dello Stato</a:t>
            </a:r>
          </a:p>
          <a:p>
            <a:pPr>
              <a:spcAft>
                <a:spcPts val="600"/>
              </a:spcAft>
              <a:buFont typeface="Wingdings" charset="2"/>
              <a:buChar char="§"/>
            </a:pPr>
            <a:r>
              <a:rPr lang="it-IT" sz="2000">
                <a:latin typeface="Helvetica" charset="0"/>
              </a:rPr>
              <a:t>15 in rappresentanza dei livelli sub centrali di governo</a:t>
            </a:r>
          </a:p>
          <a:p>
            <a:pPr>
              <a:spcAft>
                <a:spcPts val="600"/>
              </a:spcAft>
              <a:buFont typeface="Wingdings" charset="2"/>
              <a:buChar char="§"/>
            </a:pPr>
            <a:r>
              <a:rPr lang="it-IT" sz="2000">
                <a:latin typeface="Helvetica" charset="0"/>
              </a:rPr>
              <a:t>2 dell</a:t>
            </a:r>
            <a:r>
              <a:rPr lang="it-IT" sz="2000">
                <a:latin typeface="Arial"/>
              </a:rPr>
              <a:t>’</a:t>
            </a:r>
            <a:r>
              <a:rPr lang="it-IT" sz="2000">
                <a:latin typeface="Helvetica" charset="0"/>
              </a:rPr>
              <a:t>ISTAT</a:t>
            </a:r>
          </a:p>
          <a:p>
            <a:pPr>
              <a:spcBef>
                <a:spcPct val="50000"/>
              </a:spcBef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vatta">
  <a:themeElements>
    <a:clrScheme name="">
      <a:dk1>
        <a:srgbClr val="00007E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6B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Cravatt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96" charset="-128"/>
          </a:defRPr>
        </a:defPPr>
      </a:lstStyle>
    </a:lnDef>
  </a:objectDefaults>
  <a:extraClrSchemeLst>
    <a:extraClrScheme>
      <a:clrScheme name="Cravatta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vatta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vat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vatta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vatta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vatta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006600"/>
    </a:lt2>
    <a:accent1>
      <a:srgbClr val="F5EBC1"/>
    </a:accent1>
    <a:accent2>
      <a:srgbClr val="FFCC00"/>
    </a:accent2>
    <a:accent3>
      <a:srgbClr val="FFFFFF"/>
    </a:accent3>
    <a:accent4>
      <a:srgbClr val="000000"/>
    </a:accent4>
    <a:accent5>
      <a:srgbClr val="F9F3DD"/>
    </a:accent5>
    <a:accent6>
      <a:srgbClr val="E7B900"/>
    </a:accent6>
    <a:hlink>
      <a:srgbClr val="D4876C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2004:Modelli:Presentazioni:Strutture:Cravatta</Template>
  <TotalTime>832</TotalTime>
  <Words>2072</Words>
  <Application>Microsoft Office PowerPoint</Application>
  <PresentationFormat>Presentazione su schermo (4:3)</PresentationFormat>
  <Paragraphs>289</Paragraphs>
  <Slides>34</Slides>
  <Notes>26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5" baseType="lpstr">
      <vt:lpstr>Arial</vt:lpstr>
      <vt:lpstr>ＭＳ Ｐゴシック</vt:lpstr>
      <vt:lpstr>Times New Roman</vt:lpstr>
      <vt:lpstr>Wingdings</vt:lpstr>
      <vt:lpstr>Helvetica</vt:lpstr>
      <vt:lpstr>Lucida Grande</vt:lpstr>
      <vt:lpstr>Symbol</vt:lpstr>
      <vt:lpstr>ヒラギノ明朝 ProN W3</vt:lpstr>
      <vt:lpstr>Tahoma</vt:lpstr>
      <vt:lpstr>Times</vt:lpstr>
      <vt:lpstr>Cravatta</vt:lpstr>
      <vt:lpstr> </vt:lpstr>
      <vt:lpstr>Indice</vt:lpstr>
      <vt:lpstr>a) Profili istituzionali</vt:lpstr>
      <vt:lpstr>a) Profili istituzionali</vt:lpstr>
      <vt:lpstr>a) Profili istituzionali</vt:lpstr>
      <vt:lpstr>a) Profili istituzionali</vt:lpstr>
      <vt:lpstr>a) Profili istituzionali</vt:lpstr>
      <vt:lpstr>a) Profili istituzionali</vt:lpstr>
      <vt:lpstr>a) Profili istituzionali</vt:lpstr>
      <vt:lpstr>a) Profili istituzionali</vt:lpstr>
      <vt:lpstr>a) Profili istituzionali</vt:lpstr>
      <vt:lpstr>a) Profili istituzionali</vt:lpstr>
      <vt:lpstr>a) Profili istituzionali</vt:lpstr>
      <vt:lpstr>a) Profili istituzionali</vt:lpstr>
      <vt:lpstr>b) L’armonizzazione dei bilanci</vt:lpstr>
      <vt:lpstr>c) I costi e i fabbisogni standard</vt:lpstr>
      <vt:lpstr>c) I costi e i fabbisogni standard</vt:lpstr>
      <vt:lpstr>c) I costi e i fabbisogni standard</vt:lpstr>
      <vt:lpstr>c) I costi e i fabbisogni standard</vt:lpstr>
      <vt:lpstr>c) I costi e i fabbisogni standard</vt:lpstr>
      <vt:lpstr>c) I costi e i fabbisogni standard</vt:lpstr>
      <vt:lpstr>Diapositiva 22</vt:lpstr>
      <vt:lpstr> </vt:lpstr>
      <vt:lpstr>c) I costi e i fabbisogni standard</vt:lpstr>
      <vt:lpstr>c) I costi e i fabbisogni standard</vt:lpstr>
      <vt:lpstr> La determinazione  dei fabbisogni standard </vt:lpstr>
      <vt:lpstr> La determinazione  dei fabbisogni standard </vt:lpstr>
      <vt:lpstr> La determinazione  dei fabbisogni standard </vt:lpstr>
      <vt:lpstr> La determinazione  dei fabbisogni standard </vt:lpstr>
      <vt:lpstr> La determinazione  dei fabbisogni standard </vt:lpstr>
      <vt:lpstr> La determinazione  dei fabbisogni standard </vt:lpstr>
      <vt:lpstr>d) La perequazione infrastrutturale</vt:lpstr>
      <vt:lpstr>d) La perequazione infrastrutturale</vt:lpstr>
      <vt:lpstr>d) La perequazione infrastrutturale</vt:lpstr>
    </vt:vector>
  </TitlesOfParts>
  <Company>Chiara Agostini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Chiara Agostini</dc:creator>
  <cp:lastModifiedBy>roger rabbit</cp:lastModifiedBy>
  <cp:revision>89</cp:revision>
  <cp:lastPrinted>2010-06-16T11:40:06Z</cp:lastPrinted>
  <dcterms:created xsi:type="dcterms:W3CDTF">2010-06-15T14:28:15Z</dcterms:created>
  <dcterms:modified xsi:type="dcterms:W3CDTF">2014-02-16T15:34:08Z</dcterms:modified>
</cp:coreProperties>
</file>